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81" r:id="rId3"/>
    <p:sldId id="257" r:id="rId4"/>
    <p:sldId id="258" r:id="rId5"/>
    <p:sldId id="259" r:id="rId6"/>
    <p:sldId id="260" r:id="rId7"/>
    <p:sldId id="278" r:id="rId8"/>
    <p:sldId id="279" r:id="rId9"/>
    <p:sldId id="261" r:id="rId10"/>
    <p:sldId id="262" r:id="rId11"/>
    <p:sldId id="263" r:id="rId12"/>
    <p:sldId id="264" r:id="rId13"/>
    <p:sldId id="265" r:id="rId14"/>
    <p:sldId id="266" r:id="rId15"/>
    <p:sldId id="267" r:id="rId16"/>
    <p:sldId id="268" r:id="rId17"/>
    <p:sldId id="269" r:id="rId18"/>
    <p:sldId id="271" r:id="rId19"/>
    <p:sldId id="272" r:id="rId20"/>
    <p:sldId id="273" r:id="rId21"/>
    <p:sldId id="274" r:id="rId22"/>
    <p:sldId id="275" r:id="rId23"/>
    <p:sldId id="276" r:id="rId24"/>
    <p:sldId id="280" r:id="rId25"/>
    <p:sldId id="277" r:id="rId26"/>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1A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EC27BA-82AD-DB64-46D8-9D2CAA168137}" v="54" dt="2022-05-25T10:26:47.903"/>
    <p1510:client id="{D3DB552F-837C-C09B-7374-B30CEDE2EDED}" v="7" dt="2022-05-25T10:28:23.0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48"/>
  </p:normalViewPr>
  <p:slideViewPr>
    <p:cSldViewPr snapToGrid="0" snapToObjects="1">
      <p:cViewPr varScale="1">
        <p:scale>
          <a:sx n="99" d="100"/>
          <a:sy n="99" d="100"/>
        </p:scale>
        <p:origin x="90"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y Coleman" userId="S::ecoleman@sandroyd.com::7e7428e9-2397-4a2f-901c-03178a777934" providerId="AD" clId="Web-{70EC27BA-82AD-DB64-46D8-9D2CAA168137}"/>
    <pc:docChg chg="modSld addMainMaster delMainMaster">
      <pc:chgData name="Emily Coleman" userId="S::ecoleman@sandroyd.com::7e7428e9-2397-4a2f-901c-03178a777934" providerId="AD" clId="Web-{70EC27BA-82AD-DB64-46D8-9D2CAA168137}" dt="2022-05-25T10:26:47.903" v="39" actId="1076"/>
      <pc:docMkLst>
        <pc:docMk/>
      </pc:docMkLst>
      <pc:sldChg chg="addSp delSp modSp mod setBg modClrScheme modShow chgLayout">
        <pc:chgData name="Emily Coleman" userId="S::ecoleman@sandroyd.com::7e7428e9-2397-4a2f-901c-03178a777934" providerId="AD" clId="Web-{70EC27BA-82AD-DB64-46D8-9D2CAA168137}" dt="2022-05-25T10:26:47.903" v="39" actId="1076"/>
        <pc:sldMkLst>
          <pc:docMk/>
          <pc:sldMk cId="4256241864" sldId="256"/>
        </pc:sldMkLst>
        <pc:spChg chg="mod">
          <ac:chgData name="Emily Coleman" userId="S::ecoleman@sandroyd.com::7e7428e9-2397-4a2f-901c-03178a777934" providerId="AD" clId="Web-{70EC27BA-82AD-DB64-46D8-9D2CAA168137}" dt="2022-05-25T10:26:47.903" v="39" actId="1076"/>
          <ac:spMkLst>
            <pc:docMk/>
            <pc:sldMk cId="4256241864" sldId="256"/>
            <ac:spMk id="4" creationId="{2AB7A8F6-393F-CD4A-BD97-D1D747D7EE80}"/>
          </ac:spMkLst>
        </pc:spChg>
        <pc:spChg chg="add del mod">
          <ac:chgData name="Emily Coleman" userId="S::ecoleman@sandroyd.com::7e7428e9-2397-4a2f-901c-03178a777934" providerId="AD" clId="Web-{70EC27BA-82AD-DB64-46D8-9D2CAA168137}" dt="2022-05-25T10:26:19.246" v="32"/>
          <ac:spMkLst>
            <pc:docMk/>
            <pc:sldMk cId="4256241864" sldId="256"/>
            <ac:spMk id="5" creationId="{97BC2D73-666D-EA33-49C2-F709EF1264E0}"/>
          </ac:spMkLst>
        </pc:spChg>
        <pc:picChg chg="add mod">
          <ac:chgData name="Emily Coleman" userId="S::ecoleman@sandroyd.com::7e7428e9-2397-4a2f-901c-03178a777934" providerId="AD" clId="Web-{70EC27BA-82AD-DB64-46D8-9D2CAA168137}" dt="2022-05-25T10:26:43.918" v="38" actId="1076"/>
          <ac:picMkLst>
            <pc:docMk/>
            <pc:sldMk cId="4256241864" sldId="256"/>
            <ac:picMk id="2" creationId="{C4682F7A-7D88-8CAF-6245-52F71B6C4BE5}"/>
          </ac:picMkLst>
        </pc:picChg>
        <pc:picChg chg="add del mod">
          <ac:chgData name="Emily Coleman" userId="S::ecoleman@sandroyd.com::7e7428e9-2397-4a2f-901c-03178a777934" providerId="AD" clId="Web-{70EC27BA-82AD-DB64-46D8-9D2CAA168137}" dt="2022-05-25T10:26:14.027" v="29"/>
          <ac:picMkLst>
            <pc:docMk/>
            <pc:sldMk cId="4256241864" sldId="256"/>
            <ac:picMk id="3" creationId="{D26B18BA-FC6D-F4CD-D4D0-19DB0BAB08BA}"/>
          </ac:picMkLst>
        </pc:picChg>
      </pc:sldChg>
      <pc:sldChg chg="mod modClrScheme chgLayout">
        <pc:chgData name="Emily Coleman" userId="S::ecoleman@sandroyd.com::7e7428e9-2397-4a2f-901c-03178a777934" providerId="AD" clId="Web-{70EC27BA-82AD-DB64-46D8-9D2CAA168137}" dt="2022-05-25T10:21:13.661" v="16"/>
        <pc:sldMkLst>
          <pc:docMk/>
          <pc:sldMk cId="718172107" sldId="257"/>
        </pc:sldMkLst>
      </pc:sldChg>
      <pc:sldChg chg="mod modClrScheme chgLayout">
        <pc:chgData name="Emily Coleman" userId="S::ecoleman@sandroyd.com::7e7428e9-2397-4a2f-901c-03178a777934" providerId="AD" clId="Web-{70EC27BA-82AD-DB64-46D8-9D2CAA168137}" dt="2022-05-25T10:21:13.661" v="16"/>
        <pc:sldMkLst>
          <pc:docMk/>
          <pc:sldMk cId="2213737569" sldId="258"/>
        </pc:sldMkLst>
      </pc:sldChg>
      <pc:sldChg chg="mod modClrScheme chgLayout">
        <pc:chgData name="Emily Coleman" userId="S::ecoleman@sandroyd.com::7e7428e9-2397-4a2f-901c-03178a777934" providerId="AD" clId="Web-{70EC27BA-82AD-DB64-46D8-9D2CAA168137}" dt="2022-05-25T10:21:13.661" v="16"/>
        <pc:sldMkLst>
          <pc:docMk/>
          <pc:sldMk cId="3612084996" sldId="259"/>
        </pc:sldMkLst>
      </pc:sldChg>
      <pc:sldChg chg="mod modClrScheme chgLayout">
        <pc:chgData name="Emily Coleman" userId="S::ecoleman@sandroyd.com::7e7428e9-2397-4a2f-901c-03178a777934" providerId="AD" clId="Web-{70EC27BA-82AD-DB64-46D8-9D2CAA168137}" dt="2022-05-25T10:21:13.661" v="16"/>
        <pc:sldMkLst>
          <pc:docMk/>
          <pc:sldMk cId="2716828278" sldId="260"/>
        </pc:sldMkLst>
      </pc:sldChg>
      <pc:sldChg chg="mod modClrScheme chgLayout">
        <pc:chgData name="Emily Coleman" userId="S::ecoleman@sandroyd.com::7e7428e9-2397-4a2f-901c-03178a777934" providerId="AD" clId="Web-{70EC27BA-82AD-DB64-46D8-9D2CAA168137}" dt="2022-05-25T10:21:13.661" v="16"/>
        <pc:sldMkLst>
          <pc:docMk/>
          <pc:sldMk cId="4032577873" sldId="261"/>
        </pc:sldMkLst>
      </pc:sldChg>
      <pc:sldChg chg="mod modClrScheme chgLayout">
        <pc:chgData name="Emily Coleman" userId="S::ecoleman@sandroyd.com::7e7428e9-2397-4a2f-901c-03178a777934" providerId="AD" clId="Web-{70EC27BA-82AD-DB64-46D8-9D2CAA168137}" dt="2022-05-25T10:21:13.661" v="16"/>
        <pc:sldMkLst>
          <pc:docMk/>
          <pc:sldMk cId="1320730784" sldId="262"/>
        </pc:sldMkLst>
      </pc:sldChg>
      <pc:sldChg chg="mod modClrScheme chgLayout">
        <pc:chgData name="Emily Coleman" userId="S::ecoleman@sandroyd.com::7e7428e9-2397-4a2f-901c-03178a777934" providerId="AD" clId="Web-{70EC27BA-82AD-DB64-46D8-9D2CAA168137}" dt="2022-05-25T10:21:13.661" v="16"/>
        <pc:sldMkLst>
          <pc:docMk/>
          <pc:sldMk cId="1371018240" sldId="263"/>
        </pc:sldMkLst>
      </pc:sldChg>
      <pc:sldChg chg="mod modClrScheme chgLayout">
        <pc:chgData name="Emily Coleman" userId="S::ecoleman@sandroyd.com::7e7428e9-2397-4a2f-901c-03178a777934" providerId="AD" clId="Web-{70EC27BA-82AD-DB64-46D8-9D2CAA168137}" dt="2022-05-25T10:21:13.661" v="16"/>
        <pc:sldMkLst>
          <pc:docMk/>
          <pc:sldMk cId="1648460856" sldId="264"/>
        </pc:sldMkLst>
      </pc:sldChg>
      <pc:sldChg chg="mod modClrScheme chgLayout">
        <pc:chgData name="Emily Coleman" userId="S::ecoleman@sandroyd.com::7e7428e9-2397-4a2f-901c-03178a777934" providerId="AD" clId="Web-{70EC27BA-82AD-DB64-46D8-9D2CAA168137}" dt="2022-05-25T10:21:13.661" v="16"/>
        <pc:sldMkLst>
          <pc:docMk/>
          <pc:sldMk cId="1375545459" sldId="265"/>
        </pc:sldMkLst>
      </pc:sldChg>
      <pc:sldChg chg="mod modClrScheme chgLayout">
        <pc:chgData name="Emily Coleman" userId="S::ecoleman@sandroyd.com::7e7428e9-2397-4a2f-901c-03178a777934" providerId="AD" clId="Web-{70EC27BA-82AD-DB64-46D8-9D2CAA168137}" dt="2022-05-25T10:21:13.661" v="16"/>
        <pc:sldMkLst>
          <pc:docMk/>
          <pc:sldMk cId="2742447229" sldId="266"/>
        </pc:sldMkLst>
      </pc:sldChg>
      <pc:sldChg chg="mod modClrScheme chgLayout">
        <pc:chgData name="Emily Coleman" userId="S::ecoleman@sandroyd.com::7e7428e9-2397-4a2f-901c-03178a777934" providerId="AD" clId="Web-{70EC27BA-82AD-DB64-46D8-9D2CAA168137}" dt="2022-05-25T10:21:13.661" v="16"/>
        <pc:sldMkLst>
          <pc:docMk/>
          <pc:sldMk cId="2460491732" sldId="267"/>
        </pc:sldMkLst>
      </pc:sldChg>
      <pc:sldChg chg="mod modClrScheme chgLayout">
        <pc:chgData name="Emily Coleman" userId="S::ecoleman@sandroyd.com::7e7428e9-2397-4a2f-901c-03178a777934" providerId="AD" clId="Web-{70EC27BA-82AD-DB64-46D8-9D2CAA168137}" dt="2022-05-25T10:21:13.661" v="16"/>
        <pc:sldMkLst>
          <pc:docMk/>
          <pc:sldMk cId="1316837115" sldId="268"/>
        </pc:sldMkLst>
      </pc:sldChg>
      <pc:sldChg chg="mod modClrScheme chgLayout">
        <pc:chgData name="Emily Coleman" userId="S::ecoleman@sandroyd.com::7e7428e9-2397-4a2f-901c-03178a777934" providerId="AD" clId="Web-{70EC27BA-82AD-DB64-46D8-9D2CAA168137}" dt="2022-05-25T10:21:13.661" v="16"/>
        <pc:sldMkLst>
          <pc:docMk/>
          <pc:sldMk cId="2735911986" sldId="269"/>
        </pc:sldMkLst>
      </pc:sldChg>
      <pc:sldChg chg="mod modClrScheme chgLayout">
        <pc:chgData name="Emily Coleman" userId="S::ecoleman@sandroyd.com::7e7428e9-2397-4a2f-901c-03178a777934" providerId="AD" clId="Web-{70EC27BA-82AD-DB64-46D8-9D2CAA168137}" dt="2022-05-25T10:21:13.661" v="16"/>
        <pc:sldMkLst>
          <pc:docMk/>
          <pc:sldMk cId="2387403573" sldId="271"/>
        </pc:sldMkLst>
      </pc:sldChg>
      <pc:sldChg chg="mod modClrScheme chgLayout">
        <pc:chgData name="Emily Coleman" userId="S::ecoleman@sandroyd.com::7e7428e9-2397-4a2f-901c-03178a777934" providerId="AD" clId="Web-{70EC27BA-82AD-DB64-46D8-9D2CAA168137}" dt="2022-05-25T10:21:13.661" v="16"/>
        <pc:sldMkLst>
          <pc:docMk/>
          <pc:sldMk cId="2124041548" sldId="272"/>
        </pc:sldMkLst>
      </pc:sldChg>
      <pc:sldChg chg="mod modClrScheme chgLayout">
        <pc:chgData name="Emily Coleman" userId="S::ecoleman@sandroyd.com::7e7428e9-2397-4a2f-901c-03178a777934" providerId="AD" clId="Web-{70EC27BA-82AD-DB64-46D8-9D2CAA168137}" dt="2022-05-25T10:21:13.661" v="16"/>
        <pc:sldMkLst>
          <pc:docMk/>
          <pc:sldMk cId="2277709667" sldId="273"/>
        </pc:sldMkLst>
      </pc:sldChg>
      <pc:sldChg chg="mod modClrScheme chgLayout">
        <pc:chgData name="Emily Coleman" userId="S::ecoleman@sandroyd.com::7e7428e9-2397-4a2f-901c-03178a777934" providerId="AD" clId="Web-{70EC27BA-82AD-DB64-46D8-9D2CAA168137}" dt="2022-05-25T10:21:13.661" v="16"/>
        <pc:sldMkLst>
          <pc:docMk/>
          <pc:sldMk cId="529136722" sldId="274"/>
        </pc:sldMkLst>
      </pc:sldChg>
      <pc:sldChg chg="mod modClrScheme chgLayout">
        <pc:chgData name="Emily Coleman" userId="S::ecoleman@sandroyd.com::7e7428e9-2397-4a2f-901c-03178a777934" providerId="AD" clId="Web-{70EC27BA-82AD-DB64-46D8-9D2CAA168137}" dt="2022-05-25T10:21:13.661" v="16"/>
        <pc:sldMkLst>
          <pc:docMk/>
          <pc:sldMk cId="3120121488" sldId="275"/>
        </pc:sldMkLst>
      </pc:sldChg>
      <pc:sldChg chg="mod modClrScheme chgLayout">
        <pc:chgData name="Emily Coleman" userId="S::ecoleman@sandroyd.com::7e7428e9-2397-4a2f-901c-03178a777934" providerId="AD" clId="Web-{70EC27BA-82AD-DB64-46D8-9D2CAA168137}" dt="2022-05-25T10:21:13.661" v="16"/>
        <pc:sldMkLst>
          <pc:docMk/>
          <pc:sldMk cId="2447437822" sldId="276"/>
        </pc:sldMkLst>
      </pc:sldChg>
      <pc:sldChg chg="mod modClrScheme chgLayout">
        <pc:chgData name="Emily Coleman" userId="S::ecoleman@sandroyd.com::7e7428e9-2397-4a2f-901c-03178a777934" providerId="AD" clId="Web-{70EC27BA-82AD-DB64-46D8-9D2CAA168137}" dt="2022-05-25T10:21:13.661" v="16"/>
        <pc:sldMkLst>
          <pc:docMk/>
          <pc:sldMk cId="4233655987" sldId="277"/>
        </pc:sldMkLst>
      </pc:sldChg>
      <pc:sldChg chg="mod modClrScheme chgLayout">
        <pc:chgData name="Emily Coleman" userId="S::ecoleman@sandroyd.com::7e7428e9-2397-4a2f-901c-03178a777934" providerId="AD" clId="Web-{70EC27BA-82AD-DB64-46D8-9D2CAA168137}" dt="2022-05-25T10:21:13.661" v="16"/>
        <pc:sldMkLst>
          <pc:docMk/>
          <pc:sldMk cId="4010881647" sldId="278"/>
        </pc:sldMkLst>
      </pc:sldChg>
      <pc:sldChg chg="mod modClrScheme chgLayout">
        <pc:chgData name="Emily Coleman" userId="S::ecoleman@sandroyd.com::7e7428e9-2397-4a2f-901c-03178a777934" providerId="AD" clId="Web-{70EC27BA-82AD-DB64-46D8-9D2CAA168137}" dt="2022-05-25T10:21:13.661" v="16"/>
        <pc:sldMkLst>
          <pc:docMk/>
          <pc:sldMk cId="2859087046" sldId="279"/>
        </pc:sldMkLst>
      </pc:sldChg>
      <pc:sldChg chg="mod modClrScheme chgLayout">
        <pc:chgData name="Emily Coleman" userId="S::ecoleman@sandroyd.com::7e7428e9-2397-4a2f-901c-03178a777934" providerId="AD" clId="Web-{70EC27BA-82AD-DB64-46D8-9D2CAA168137}" dt="2022-05-25T10:21:13.661" v="16"/>
        <pc:sldMkLst>
          <pc:docMk/>
          <pc:sldMk cId="578456177" sldId="280"/>
        </pc:sldMkLst>
      </pc:sldChg>
      <pc:sldChg chg="mod modClrScheme chgLayout">
        <pc:chgData name="Emily Coleman" userId="S::ecoleman@sandroyd.com::7e7428e9-2397-4a2f-901c-03178a777934" providerId="AD" clId="Web-{70EC27BA-82AD-DB64-46D8-9D2CAA168137}" dt="2022-05-25T10:21:13.661" v="16"/>
        <pc:sldMkLst>
          <pc:docMk/>
          <pc:sldMk cId="1028208740" sldId="281"/>
        </pc:sldMkLst>
      </pc:sldChg>
      <pc:sldMasterChg chg="add del addSldLayout delSldLayout">
        <pc:chgData name="Emily Coleman" userId="S::ecoleman@sandroyd.com::7e7428e9-2397-4a2f-901c-03178a777934" providerId="AD" clId="Web-{70EC27BA-82AD-DB64-46D8-9D2CAA168137}" dt="2022-05-25T10:21:13.661" v="16"/>
        <pc:sldMasterMkLst>
          <pc:docMk/>
          <pc:sldMasterMk cId="1444929609" sldId="2147483660"/>
        </pc:sldMasterMkLst>
        <pc:sldLayoutChg chg="add del">
          <pc:chgData name="Emily Coleman" userId="S::ecoleman@sandroyd.com::7e7428e9-2397-4a2f-901c-03178a777934" providerId="AD" clId="Web-{70EC27BA-82AD-DB64-46D8-9D2CAA168137}" dt="2022-05-25T10:21:13.661" v="16"/>
          <pc:sldLayoutMkLst>
            <pc:docMk/>
            <pc:sldMasterMk cId="1444929609" sldId="2147483660"/>
            <pc:sldLayoutMk cId="4290175471" sldId="2147483661"/>
          </pc:sldLayoutMkLst>
        </pc:sldLayoutChg>
        <pc:sldLayoutChg chg="add del">
          <pc:chgData name="Emily Coleman" userId="S::ecoleman@sandroyd.com::7e7428e9-2397-4a2f-901c-03178a777934" providerId="AD" clId="Web-{70EC27BA-82AD-DB64-46D8-9D2CAA168137}" dt="2022-05-25T10:21:13.661" v="16"/>
          <pc:sldLayoutMkLst>
            <pc:docMk/>
            <pc:sldMasterMk cId="1444929609" sldId="2147483660"/>
            <pc:sldLayoutMk cId="1077674859" sldId="2147483662"/>
          </pc:sldLayoutMkLst>
        </pc:sldLayoutChg>
        <pc:sldLayoutChg chg="add del">
          <pc:chgData name="Emily Coleman" userId="S::ecoleman@sandroyd.com::7e7428e9-2397-4a2f-901c-03178a777934" providerId="AD" clId="Web-{70EC27BA-82AD-DB64-46D8-9D2CAA168137}" dt="2022-05-25T10:21:13.661" v="16"/>
          <pc:sldLayoutMkLst>
            <pc:docMk/>
            <pc:sldMasterMk cId="1444929609" sldId="2147483660"/>
            <pc:sldLayoutMk cId="1955600418" sldId="2147483663"/>
          </pc:sldLayoutMkLst>
        </pc:sldLayoutChg>
        <pc:sldLayoutChg chg="add del">
          <pc:chgData name="Emily Coleman" userId="S::ecoleman@sandroyd.com::7e7428e9-2397-4a2f-901c-03178a777934" providerId="AD" clId="Web-{70EC27BA-82AD-DB64-46D8-9D2CAA168137}" dt="2022-05-25T10:21:13.661" v="16"/>
          <pc:sldLayoutMkLst>
            <pc:docMk/>
            <pc:sldMasterMk cId="1444929609" sldId="2147483660"/>
            <pc:sldLayoutMk cId="4030824512" sldId="2147483664"/>
          </pc:sldLayoutMkLst>
        </pc:sldLayoutChg>
        <pc:sldLayoutChg chg="add del">
          <pc:chgData name="Emily Coleman" userId="S::ecoleman@sandroyd.com::7e7428e9-2397-4a2f-901c-03178a777934" providerId="AD" clId="Web-{70EC27BA-82AD-DB64-46D8-9D2CAA168137}" dt="2022-05-25T10:21:13.661" v="16"/>
          <pc:sldLayoutMkLst>
            <pc:docMk/>
            <pc:sldMasterMk cId="1444929609" sldId="2147483660"/>
            <pc:sldLayoutMk cId="1676151473" sldId="2147483665"/>
          </pc:sldLayoutMkLst>
        </pc:sldLayoutChg>
        <pc:sldLayoutChg chg="add del">
          <pc:chgData name="Emily Coleman" userId="S::ecoleman@sandroyd.com::7e7428e9-2397-4a2f-901c-03178a777934" providerId="AD" clId="Web-{70EC27BA-82AD-DB64-46D8-9D2CAA168137}" dt="2022-05-25T10:21:13.661" v="16"/>
          <pc:sldLayoutMkLst>
            <pc:docMk/>
            <pc:sldMasterMk cId="1444929609" sldId="2147483660"/>
            <pc:sldLayoutMk cId="4197133150" sldId="2147483666"/>
          </pc:sldLayoutMkLst>
        </pc:sldLayoutChg>
        <pc:sldLayoutChg chg="add del">
          <pc:chgData name="Emily Coleman" userId="S::ecoleman@sandroyd.com::7e7428e9-2397-4a2f-901c-03178a777934" providerId="AD" clId="Web-{70EC27BA-82AD-DB64-46D8-9D2CAA168137}" dt="2022-05-25T10:21:13.661" v="16"/>
          <pc:sldLayoutMkLst>
            <pc:docMk/>
            <pc:sldMasterMk cId="1444929609" sldId="2147483660"/>
            <pc:sldLayoutMk cId="4137746095" sldId="2147483667"/>
          </pc:sldLayoutMkLst>
        </pc:sldLayoutChg>
        <pc:sldLayoutChg chg="add del">
          <pc:chgData name="Emily Coleman" userId="S::ecoleman@sandroyd.com::7e7428e9-2397-4a2f-901c-03178a777934" providerId="AD" clId="Web-{70EC27BA-82AD-DB64-46D8-9D2CAA168137}" dt="2022-05-25T10:21:13.661" v="16"/>
          <pc:sldLayoutMkLst>
            <pc:docMk/>
            <pc:sldMasterMk cId="1444929609" sldId="2147483660"/>
            <pc:sldLayoutMk cId="3316147837" sldId="2147483668"/>
          </pc:sldLayoutMkLst>
        </pc:sldLayoutChg>
        <pc:sldLayoutChg chg="add del">
          <pc:chgData name="Emily Coleman" userId="S::ecoleman@sandroyd.com::7e7428e9-2397-4a2f-901c-03178a777934" providerId="AD" clId="Web-{70EC27BA-82AD-DB64-46D8-9D2CAA168137}" dt="2022-05-25T10:21:13.661" v="16"/>
          <pc:sldLayoutMkLst>
            <pc:docMk/>
            <pc:sldMasterMk cId="1444929609" sldId="2147483660"/>
            <pc:sldLayoutMk cId="3125850974" sldId="2147483669"/>
          </pc:sldLayoutMkLst>
        </pc:sldLayoutChg>
        <pc:sldLayoutChg chg="add del">
          <pc:chgData name="Emily Coleman" userId="S::ecoleman@sandroyd.com::7e7428e9-2397-4a2f-901c-03178a777934" providerId="AD" clId="Web-{70EC27BA-82AD-DB64-46D8-9D2CAA168137}" dt="2022-05-25T10:21:13.661" v="16"/>
          <pc:sldLayoutMkLst>
            <pc:docMk/>
            <pc:sldMasterMk cId="1444929609" sldId="2147483660"/>
            <pc:sldLayoutMk cId="881451938" sldId="2147483670"/>
          </pc:sldLayoutMkLst>
        </pc:sldLayoutChg>
        <pc:sldLayoutChg chg="add del">
          <pc:chgData name="Emily Coleman" userId="S::ecoleman@sandroyd.com::7e7428e9-2397-4a2f-901c-03178a777934" providerId="AD" clId="Web-{70EC27BA-82AD-DB64-46D8-9D2CAA168137}" dt="2022-05-25T10:21:13.661" v="16"/>
          <pc:sldLayoutMkLst>
            <pc:docMk/>
            <pc:sldMasterMk cId="1444929609" sldId="2147483660"/>
            <pc:sldLayoutMk cId="1550184635" sldId="2147483671"/>
          </pc:sldLayoutMkLst>
        </pc:sldLayoutChg>
      </pc:sldMasterChg>
      <pc:sldMasterChg chg="add del addSldLayout delSldLayout modSldLayout">
        <pc:chgData name="Emily Coleman" userId="S::ecoleman@sandroyd.com::7e7428e9-2397-4a2f-901c-03178a777934" providerId="AD" clId="Web-{70EC27BA-82AD-DB64-46D8-9D2CAA168137}" dt="2022-05-25T10:21:13.661" v="16"/>
        <pc:sldMasterMkLst>
          <pc:docMk/>
          <pc:sldMasterMk cId="3154965006" sldId="2147483672"/>
        </pc:sldMasterMkLst>
        <pc:sldLayoutChg chg="add del mod replId">
          <pc:chgData name="Emily Coleman" userId="S::ecoleman@sandroyd.com::7e7428e9-2397-4a2f-901c-03178a777934" providerId="AD" clId="Web-{70EC27BA-82AD-DB64-46D8-9D2CAA168137}" dt="2022-05-25T10:21:13.661" v="16"/>
          <pc:sldLayoutMkLst>
            <pc:docMk/>
            <pc:sldMasterMk cId="3154965006" sldId="2147483672"/>
            <pc:sldLayoutMk cId="4233655390" sldId="2147483673"/>
          </pc:sldLayoutMkLst>
        </pc:sldLayoutChg>
        <pc:sldLayoutChg chg="add del mod replId">
          <pc:chgData name="Emily Coleman" userId="S::ecoleman@sandroyd.com::7e7428e9-2397-4a2f-901c-03178a777934" providerId="AD" clId="Web-{70EC27BA-82AD-DB64-46D8-9D2CAA168137}" dt="2022-05-25T10:21:13.661" v="16"/>
          <pc:sldLayoutMkLst>
            <pc:docMk/>
            <pc:sldMasterMk cId="3154965006" sldId="2147483672"/>
            <pc:sldLayoutMk cId="2700400116" sldId="2147483674"/>
          </pc:sldLayoutMkLst>
        </pc:sldLayoutChg>
        <pc:sldLayoutChg chg="add del mod replId">
          <pc:chgData name="Emily Coleman" userId="S::ecoleman@sandroyd.com::7e7428e9-2397-4a2f-901c-03178a777934" providerId="AD" clId="Web-{70EC27BA-82AD-DB64-46D8-9D2CAA168137}" dt="2022-05-25T10:21:13.661" v="16"/>
          <pc:sldLayoutMkLst>
            <pc:docMk/>
            <pc:sldMasterMk cId="3154965006" sldId="2147483672"/>
            <pc:sldLayoutMk cId="2860828215" sldId="2147483675"/>
          </pc:sldLayoutMkLst>
        </pc:sldLayoutChg>
        <pc:sldLayoutChg chg="add del mod replId">
          <pc:chgData name="Emily Coleman" userId="S::ecoleman@sandroyd.com::7e7428e9-2397-4a2f-901c-03178a777934" providerId="AD" clId="Web-{70EC27BA-82AD-DB64-46D8-9D2CAA168137}" dt="2022-05-25T10:21:13.661" v="16"/>
          <pc:sldLayoutMkLst>
            <pc:docMk/>
            <pc:sldMasterMk cId="3154965006" sldId="2147483672"/>
            <pc:sldLayoutMk cId="302106446" sldId="2147483676"/>
          </pc:sldLayoutMkLst>
        </pc:sldLayoutChg>
        <pc:sldLayoutChg chg="add del mod replId">
          <pc:chgData name="Emily Coleman" userId="S::ecoleman@sandroyd.com::7e7428e9-2397-4a2f-901c-03178a777934" providerId="AD" clId="Web-{70EC27BA-82AD-DB64-46D8-9D2CAA168137}" dt="2022-05-25T10:21:13.661" v="16"/>
          <pc:sldLayoutMkLst>
            <pc:docMk/>
            <pc:sldMasterMk cId="3154965006" sldId="2147483672"/>
            <pc:sldLayoutMk cId="417130950" sldId="2147483677"/>
          </pc:sldLayoutMkLst>
        </pc:sldLayoutChg>
        <pc:sldLayoutChg chg="add del mod replId">
          <pc:chgData name="Emily Coleman" userId="S::ecoleman@sandroyd.com::7e7428e9-2397-4a2f-901c-03178a777934" providerId="AD" clId="Web-{70EC27BA-82AD-DB64-46D8-9D2CAA168137}" dt="2022-05-25T10:21:13.661" v="16"/>
          <pc:sldLayoutMkLst>
            <pc:docMk/>
            <pc:sldMasterMk cId="3154965006" sldId="2147483672"/>
            <pc:sldLayoutMk cId="2024658386" sldId="2147483678"/>
          </pc:sldLayoutMkLst>
        </pc:sldLayoutChg>
        <pc:sldLayoutChg chg="add del mod replId">
          <pc:chgData name="Emily Coleman" userId="S::ecoleman@sandroyd.com::7e7428e9-2397-4a2f-901c-03178a777934" providerId="AD" clId="Web-{70EC27BA-82AD-DB64-46D8-9D2CAA168137}" dt="2022-05-25T10:21:13.661" v="16"/>
          <pc:sldLayoutMkLst>
            <pc:docMk/>
            <pc:sldMasterMk cId="3154965006" sldId="2147483672"/>
            <pc:sldLayoutMk cId="3095401548" sldId="2147483679"/>
          </pc:sldLayoutMkLst>
        </pc:sldLayoutChg>
        <pc:sldLayoutChg chg="add del mod replId">
          <pc:chgData name="Emily Coleman" userId="S::ecoleman@sandroyd.com::7e7428e9-2397-4a2f-901c-03178a777934" providerId="AD" clId="Web-{70EC27BA-82AD-DB64-46D8-9D2CAA168137}" dt="2022-05-25T10:21:13.661" v="16"/>
          <pc:sldLayoutMkLst>
            <pc:docMk/>
            <pc:sldMasterMk cId="3154965006" sldId="2147483672"/>
            <pc:sldLayoutMk cId="4226994009" sldId="2147483680"/>
          </pc:sldLayoutMkLst>
        </pc:sldLayoutChg>
        <pc:sldLayoutChg chg="add del mod replId">
          <pc:chgData name="Emily Coleman" userId="S::ecoleman@sandroyd.com::7e7428e9-2397-4a2f-901c-03178a777934" providerId="AD" clId="Web-{70EC27BA-82AD-DB64-46D8-9D2CAA168137}" dt="2022-05-25T10:21:13.661" v="16"/>
          <pc:sldLayoutMkLst>
            <pc:docMk/>
            <pc:sldMasterMk cId="3154965006" sldId="2147483672"/>
            <pc:sldLayoutMk cId="2664152464" sldId="2147483681"/>
          </pc:sldLayoutMkLst>
        </pc:sldLayoutChg>
        <pc:sldLayoutChg chg="add del mod replId">
          <pc:chgData name="Emily Coleman" userId="S::ecoleman@sandroyd.com::7e7428e9-2397-4a2f-901c-03178a777934" providerId="AD" clId="Web-{70EC27BA-82AD-DB64-46D8-9D2CAA168137}" dt="2022-05-25T10:21:13.661" v="16"/>
          <pc:sldLayoutMkLst>
            <pc:docMk/>
            <pc:sldMasterMk cId="3154965006" sldId="2147483672"/>
            <pc:sldLayoutMk cId="1304606861" sldId="2147483682"/>
          </pc:sldLayoutMkLst>
        </pc:sldLayoutChg>
        <pc:sldLayoutChg chg="add del mod replId">
          <pc:chgData name="Emily Coleman" userId="S::ecoleman@sandroyd.com::7e7428e9-2397-4a2f-901c-03178a777934" providerId="AD" clId="Web-{70EC27BA-82AD-DB64-46D8-9D2CAA168137}" dt="2022-05-25T10:21:13.661" v="16"/>
          <pc:sldLayoutMkLst>
            <pc:docMk/>
            <pc:sldMasterMk cId="3154965006" sldId="2147483672"/>
            <pc:sldLayoutMk cId="3793331389" sldId="2147483683"/>
          </pc:sldLayoutMkLst>
        </pc:sldLayoutChg>
      </pc:sldMasterChg>
      <pc:sldMasterChg chg="add del addSldLayout delSldLayout modSldLayout">
        <pc:chgData name="Emily Coleman" userId="S::ecoleman@sandroyd.com::7e7428e9-2397-4a2f-901c-03178a777934" providerId="AD" clId="Web-{70EC27BA-82AD-DB64-46D8-9D2CAA168137}" dt="2022-05-25T10:21:04.973" v="15"/>
        <pc:sldMasterMkLst>
          <pc:docMk/>
          <pc:sldMasterMk cId="2136483075" sldId="2147483684"/>
        </pc:sldMasterMkLst>
        <pc:sldLayoutChg chg="add del mod replId">
          <pc:chgData name="Emily Coleman" userId="S::ecoleman@sandroyd.com::7e7428e9-2397-4a2f-901c-03178a777934" providerId="AD" clId="Web-{70EC27BA-82AD-DB64-46D8-9D2CAA168137}" dt="2022-05-25T10:21:04.973" v="15"/>
          <pc:sldLayoutMkLst>
            <pc:docMk/>
            <pc:sldMasterMk cId="2136483075" sldId="2147483684"/>
            <pc:sldLayoutMk cId="147390046" sldId="2147483685"/>
          </pc:sldLayoutMkLst>
        </pc:sldLayoutChg>
        <pc:sldLayoutChg chg="add del mod replId">
          <pc:chgData name="Emily Coleman" userId="S::ecoleman@sandroyd.com::7e7428e9-2397-4a2f-901c-03178a777934" providerId="AD" clId="Web-{70EC27BA-82AD-DB64-46D8-9D2CAA168137}" dt="2022-05-25T10:21:04.973" v="15"/>
          <pc:sldLayoutMkLst>
            <pc:docMk/>
            <pc:sldMasterMk cId="2136483075" sldId="2147483684"/>
            <pc:sldLayoutMk cId="1112706914" sldId="2147483686"/>
          </pc:sldLayoutMkLst>
        </pc:sldLayoutChg>
        <pc:sldLayoutChg chg="add del mod replId">
          <pc:chgData name="Emily Coleman" userId="S::ecoleman@sandroyd.com::7e7428e9-2397-4a2f-901c-03178a777934" providerId="AD" clId="Web-{70EC27BA-82AD-DB64-46D8-9D2CAA168137}" dt="2022-05-25T10:21:04.973" v="15"/>
          <pc:sldLayoutMkLst>
            <pc:docMk/>
            <pc:sldMasterMk cId="2136483075" sldId="2147483684"/>
            <pc:sldLayoutMk cId="1185903845" sldId="2147483687"/>
          </pc:sldLayoutMkLst>
        </pc:sldLayoutChg>
        <pc:sldLayoutChg chg="add del mod replId">
          <pc:chgData name="Emily Coleman" userId="S::ecoleman@sandroyd.com::7e7428e9-2397-4a2f-901c-03178a777934" providerId="AD" clId="Web-{70EC27BA-82AD-DB64-46D8-9D2CAA168137}" dt="2022-05-25T10:21:04.973" v="15"/>
          <pc:sldLayoutMkLst>
            <pc:docMk/>
            <pc:sldMasterMk cId="2136483075" sldId="2147483684"/>
            <pc:sldLayoutMk cId="4171346052" sldId="2147483688"/>
          </pc:sldLayoutMkLst>
        </pc:sldLayoutChg>
        <pc:sldLayoutChg chg="add del mod replId">
          <pc:chgData name="Emily Coleman" userId="S::ecoleman@sandroyd.com::7e7428e9-2397-4a2f-901c-03178a777934" providerId="AD" clId="Web-{70EC27BA-82AD-DB64-46D8-9D2CAA168137}" dt="2022-05-25T10:21:04.973" v="15"/>
          <pc:sldLayoutMkLst>
            <pc:docMk/>
            <pc:sldMasterMk cId="2136483075" sldId="2147483684"/>
            <pc:sldLayoutMk cId="1117647156" sldId="2147483689"/>
          </pc:sldLayoutMkLst>
        </pc:sldLayoutChg>
        <pc:sldLayoutChg chg="add del mod replId">
          <pc:chgData name="Emily Coleman" userId="S::ecoleman@sandroyd.com::7e7428e9-2397-4a2f-901c-03178a777934" providerId="AD" clId="Web-{70EC27BA-82AD-DB64-46D8-9D2CAA168137}" dt="2022-05-25T10:21:04.973" v="15"/>
          <pc:sldLayoutMkLst>
            <pc:docMk/>
            <pc:sldMasterMk cId="2136483075" sldId="2147483684"/>
            <pc:sldLayoutMk cId="2260084315" sldId="2147483690"/>
          </pc:sldLayoutMkLst>
        </pc:sldLayoutChg>
        <pc:sldLayoutChg chg="add del mod replId">
          <pc:chgData name="Emily Coleman" userId="S::ecoleman@sandroyd.com::7e7428e9-2397-4a2f-901c-03178a777934" providerId="AD" clId="Web-{70EC27BA-82AD-DB64-46D8-9D2CAA168137}" dt="2022-05-25T10:21:04.973" v="15"/>
          <pc:sldLayoutMkLst>
            <pc:docMk/>
            <pc:sldMasterMk cId="2136483075" sldId="2147483684"/>
            <pc:sldLayoutMk cId="2383082386" sldId="2147483691"/>
          </pc:sldLayoutMkLst>
        </pc:sldLayoutChg>
        <pc:sldLayoutChg chg="add del mod replId">
          <pc:chgData name="Emily Coleman" userId="S::ecoleman@sandroyd.com::7e7428e9-2397-4a2f-901c-03178a777934" providerId="AD" clId="Web-{70EC27BA-82AD-DB64-46D8-9D2CAA168137}" dt="2022-05-25T10:21:04.973" v="15"/>
          <pc:sldLayoutMkLst>
            <pc:docMk/>
            <pc:sldMasterMk cId="2136483075" sldId="2147483684"/>
            <pc:sldLayoutMk cId="2281793888" sldId="2147483692"/>
          </pc:sldLayoutMkLst>
        </pc:sldLayoutChg>
        <pc:sldLayoutChg chg="add del mod replId">
          <pc:chgData name="Emily Coleman" userId="S::ecoleman@sandroyd.com::7e7428e9-2397-4a2f-901c-03178a777934" providerId="AD" clId="Web-{70EC27BA-82AD-DB64-46D8-9D2CAA168137}" dt="2022-05-25T10:21:04.973" v="15"/>
          <pc:sldLayoutMkLst>
            <pc:docMk/>
            <pc:sldMasterMk cId="2136483075" sldId="2147483684"/>
            <pc:sldLayoutMk cId="1083919395" sldId="2147483693"/>
          </pc:sldLayoutMkLst>
        </pc:sldLayoutChg>
        <pc:sldLayoutChg chg="add del mod replId">
          <pc:chgData name="Emily Coleman" userId="S::ecoleman@sandroyd.com::7e7428e9-2397-4a2f-901c-03178a777934" providerId="AD" clId="Web-{70EC27BA-82AD-DB64-46D8-9D2CAA168137}" dt="2022-05-25T10:21:04.973" v="15"/>
          <pc:sldLayoutMkLst>
            <pc:docMk/>
            <pc:sldMasterMk cId="2136483075" sldId="2147483684"/>
            <pc:sldLayoutMk cId="1746331631" sldId="2147483694"/>
          </pc:sldLayoutMkLst>
        </pc:sldLayoutChg>
        <pc:sldLayoutChg chg="add del mod replId">
          <pc:chgData name="Emily Coleman" userId="S::ecoleman@sandroyd.com::7e7428e9-2397-4a2f-901c-03178a777934" providerId="AD" clId="Web-{70EC27BA-82AD-DB64-46D8-9D2CAA168137}" dt="2022-05-25T10:21:04.973" v="15"/>
          <pc:sldLayoutMkLst>
            <pc:docMk/>
            <pc:sldMasterMk cId="2136483075" sldId="2147483684"/>
            <pc:sldLayoutMk cId="2590940950" sldId="2147483695"/>
          </pc:sldLayoutMkLst>
        </pc:sldLayoutChg>
        <pc:sldLayoutChg chg="add del mod replId">
          <pc:chgData name="Emily Coleman" userId="S::ecoleman@sandroyd.com::7e7428e9-2397-4a2f-901c-03178a777934" providerId="AD" clId="Web-{70EC27BA-82AD-DB64-46D8-9D2CAA168137}" dt="2022-05-25T10:21:04.973" v="15"/>
          <pc:sldLayoutMkLst>
            <pc:docMk/>
            <pc:sldMasterMk cId="2136483075" sldId="2147483684"/>
            <pc:sldLayoutMk cId="802248732" sldId="2147483696"/>
          </pc:sldLayoutMkLst>
        </pc:sldLayoutChg>
        <pc:sldLayoutChg chg="add del mod replId">
          <pc:chgData name="Emily Coleman" userId="S::ecoleman@sandroyd.com::7e7428e9-2397-4a2f-901c-03178a777934" providerId="AD" clId="Web-{70EC27BA-82AD-DB64-46D8-9D2CAA168137}" dt="2022-05-25T10:21:04.973" v="15"/>
          <pc:sldLayoutMkLst>
            <pc:docMk/>
            <pc:sldMasterMk cId="2136483075" sldId="2147483684"/>
            <pc:sldLayoutMk cId="1853190161" sldId="2147483697"/>
          </pc:sldLayoutMkLst>
        </pc:sldLayoutChg>
        <pc:sldLayoutChg chg="add del mod replId">
          <pc:chgData name="Emily Coleman" userId="S::ecoleman@sandroyd.com::7e7428e9-2397-4a2f-901c-03178a777934" providerId="AD" clId="Web-{70EC27BA-82AD-DB64-46D8-9D2CAA168137}" dt="2022-05-25T10:21:04.973" v="15"/>
          <pc:sldLayoutMkLst>
            <pc:docMk/>
            <pc:sldMasterMk cId="2136483075" sldId="2147483684"/>
            <pc:sldLayoutMk cId="1849999688" sldId="2147483698"/>
          </pc:sldLayoutMkLst>
        </pc:sldLayoutChg>
        <pc:sldLayoutChg chg="add del mod replId">
          <pc:chgData name="Emily Coleman" userId="S::ecoleman@sandroyd.com::7e7428e9-2397-4a2f-901c-03178a777934" providerId="AD" clId="Web-{70EC27BA-82AD-DB64-46D8-9D2CAA168137}" dt="2022-05-25T10:21:04.973" v="15"/>
          <pc:sldLayoutMkLst>
            <pc:docMk/>
            <pc:sldMasterMk cId="2136483075" sldId="2147483684"/>
            <pc:sldLayoutMk cId="3675264889" sldId="2147483699"/>
          </pc:sldLayoutMkLst>
        </pc:sldLayoutChg>
        <pc:sldLayoutChg chg="add del mod replId">
          <pc:chgData name="Emily Coleman" userId="S::ecoleman@sandroyd.com::7e7428e9-2397-4a2f-901c-03178a777934" providerId="AD" clId="Web-{70EC27BA-82AD-DB64-46D8-9D2CAA168137}" dt="2022-05-25T10:21:04.973" v="15"/>
          <pc:sldLayoutMkLst>
            <pc:docMk/>
            <pc:sldMasterMk cId="2136483075" sldId="2147483684"/>
            <pc:sldLayoutMk cId="3004874633" sldId="2147483700"/>
          </pc:sldLayoutMkLst>
        </pc:sldLayoutChg>
        <pc:sldLayoutChg chg="add del mod replId">
          <pc:chgData name="Emily Coleman" userId="S::ecoleman@sandroyd.com::7e7428e9-2397-4a2f-901c-03178a777934" providerId="AD" clId="Web-{70EC27BA-82AD-DB64-46D8-9D2CAA168137}" dt="2022-05-25T10:21:04.973" v="15"/>
          <pc:sldLayoutMkLst>
            <pc:docMk/>
            <pc:sldMasterMk cId="2136483075" sldId="2147483684"/>
            <pc:sldLayoutMk cId="1672639603" sldId="2147483701"/>
          </pc:sldLayoutMkLst>
        </pc:sldLayoutChg>
      </pc:sldMasterChg>
    </pc:docChg>
  </pc:docChgLst>
  <pc:docChgLst>
    <pc:chgData name="Emily Coleman" userId="S::ecoleman@sandroyd.com::7e7428e9-2397-4a2f-901c-03178a777934" providerId="AD" clId="Web-{D3DB552F-837C-C09B-7374-B30CEDE2EDED}"/>
    <pc:docChg chg="modSld">
      <pc:chgData name="Emily Coleman" userId="S::ecoleman@sandroyd.com::7e7428e9-2397-4a2f-901c-03178a777934" providerId="AD" clId="Web-{D3DB552F-837C-C09B-7374-B30CEDE2EDED}" dt="2022-05-25T10:28:22.747" v="3" actId="20577"/>
      <pc:docMkLst>
        <pc:docMk/>
      </pc:docMkLst>
      <pc:sldChg chg="modSp">
        <pc:chgData name="Emily Coleman" userId="S::ecoleman@sandroyd.com::7e7428e9-2397-4a2f-901c-03178a777934" providerId="AD" clId="Web-{D3DB552F-837C-C09B-7374-B30CEDE2EDED}" dt="2022-05-25T10:28:22.747" v="3" actId="20577"/>
        <pc:sldMkLst>
          <pc:docMk/>
          <pc:sldMk cId="4256241864" sldId="256"/>
        </pc:sldMkLst>
        <pc:spChg chg="mod">
          <ac:chgData name="Emily Coleman" userId="S::ecoleman@sandroyd.com::7e7428e9-2397-4a2f-901c-03178a777934" providerId="AD" clId="Web-{D3DB552F-837C-C09B-7374-B30CEDE2EDED}" dt="2022-05-25T10:28:22.747" v="3" actId="20577"/>
          <ac:spMkLst>
            <pc:docMk/>
            <pc:sldMk cId="4256241864" sldId="256"/>
            <ac:spMk id="4" creationId="{2AB7A8F6-393F-CD4A-BD97-D1D747D7EE8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2BD790A6-FA5A-F54F-BF53-DBCDA0014889}" type="datetimeFigureOut">
              <a:rPr lang="en-GB" smtClean="0"/>
              <a:t>25/05/2022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D660D6-F32C-9D42-BE4A-B0BE251929C1}" type="slidenum">
              <a:rPr lang="en-GB" smtClean="0"/>
              <a:t>‹#›</a:t>
            </a:fld>
            <a:endParaRPr lang="en-GB"/>
          </a:p>
        </p:txBody>
      </p:sp>
    </p:spTree>
    <p:extLst>
      <p:ext uri="{BB962C8B-B14F-4D97-AF65-F5344CB8AC3E}">
        <p14:creationId xmlns:p14="http://schemas.microsoft.com/office/powerpoint/2010/main" val="4290175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BD790A6-FA5A-F54F-BF53-DBCDA0014889}" type="datetimeFigureOut">
              <a:rPr lang="en-GB" smtClean="0"/>
              <a:t>25/05/2022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D660D6-F32C-9D42-BE4A-B0BE251929C1}" type="slidenum">
              <a:rPr lang="en-GB" smtClean="0"/>
              <a:t>‹#›</a:t>
            </a:fld>
            <a:endParaRPr lang="en-GB"/>
          </a:p>
        </p:txBody>
      </p:sp>
    </p:spTree>
    <p:extLst>
      <p:ext uri="{BB962C8B-B14F-4D97-AF65-F5344CB8AC3E}">
        <p14:creationId xmlns:p14="http://schemas.microsoft.com/office/powerpoint/2010/main" val="881451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BD790A6-FA5A-F54F-BF53-DBCDA0014889}" type="datetimeFigureOut">
              <a:rPr lang="en-GB" smtClean="0"/>
              <a:t>25/05/2022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D660D6-F32C-9D42-BE4A-B0BE251929C1}" type="slidenum">
              <a:rPr lang="en-GB" smtClean="0"/>
              <a:t>‹#›</a:t>
            </a:fld>
            <a:endParaRPr lang="en-GB"/>
          </a:p>
        </p:txBody>
      </p:sp>
    </p:spTree>
    <p:extLst>
      <p:ext uri="{BB962C8B-B14F-4D97-AF65-F5344CB8AC3E}">
        <p14:creationId xmlns:p14="http://schemas.microsoft.com/office/powerpoint/2010/main" val="1550184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BD790A6-FA5A-F54F-BF53-DBCDA0014889}" type="datetimeFigureOut">
              <a:rPr lang="en-GB" smtClean="0"/>
              <a:t>25/05/2022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D660D6-F32C-9D42-BE4A-B0BE251929C1}" type="slidenum">
              <a:rPr lang="en-GB" smtClean="0"/>
              <a:t>‹#›</a:t>
            </a:fld>
            <a:endParaRPr lang="en-GB"/>
          </a:p>
        </p:txBody>
      </p:sp>
    </p:spTree>
    <p:extLst>
      <p:ext uri="{BB962C8B-B14F-4D97-AF65-F5344CB8AC3E}">
        <p14:creationId xmlns:p14="http://schemas.microsoft.com/office/powerpoint/2010/main" val="1077674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BD790A6-FA5A-F54F-BF53-DBCDA0014889}" type="datetimeFigureOut">
              <a:rPr lang="en-GB" smtClean="0"/>
              <a:t>25/05/2022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D660D6-F32C-9D42-BE4A-B0BE251929C1}" type="slidenum">
              <a:rPr lang="en-GB" smtClean="0"/>
              <a:t>‹#›</a:t>
            </a:fld>
            <a:endParaRPr lang="en-GB"/>
          </a:p>
        </p:txBody>
      </p:sp>
    </p:spTree>
    <p:extLst>
      <p:ext uri="{BB962C8B-B14F-4D97-AF65-F5344CB8AC3E}">
        <p14:creationId xmlns:p14="http://schemas.microsoft.com/office/powerpoint/2010/main" val="1955600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2BD790A6-FA5A-F54F-BF53-DBCDA0014889}" type="datetimeFigureOut">
              <a:rPr lang="en-GB" smtClean="0"/>
              <a:t>25/05/2022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D660D6-F32C-9D42-BE4A-B0BE251929C1}" type="slidenum">
              <a:rPr lang="en-GB" smtClean="0"/>
              <a:t>‹#›</a:t>
            </a:fld>
            <a:endParaRPr lang="en-GB"/>
          </a:p>
        </p:txBody>
      </p:sp>
    </p:spTree>
    <p:extLst>
      <p:ext uri="{BB962C8B-B14F-4D97-AF65-F5344CB8AC3E}">
        <p14:creationId xmlns:p14="http://schemas.microsoft.com/office/powerpoint/2010/main" val="4030824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2BD790A6-FA5A-F54F-BF53-DBCDA0014889}" type="datetimeFigureOut">
              <a:rPr lang="en-GB" smtClean="0"/>
              <a:t>25/05/2022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6D660D6-F32C-9D42-BE4A-B0BE251929C1}" type="slidenum">
              <a:rPr lang="en-GB" smtClean="0"/>
              <a:t>‹#›</a:t>
            </a:fld>
            <a:endParaRPr lang="en-GB"/>
          </a:p>
        </p:txBody>
      </p:sp>
    </p:spTree>
    <p:extLst>
      <p:ext uri="{BB962C8B-B14F-4D97-AF65-F5344CB8AC3E}">
        <p14:creationId xmlns:p14="http://schemas.microsoft.com/office/powerpoint/2010/main" val="167615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2BD790A6-FA5A-F54F-BF53-DBCDA0014889}" type="datetimeFigureOut">
              <a:rPr lang="en-GB" smtClean="0"/>
              <a:t>25/05/2022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6D660D6-F32C-9D42-BE4A-B0BE251929C1}" type="slidenum">
              <a:rPr lang="en-GB" smtClean="0"/>
              <a:t>‹#›</a:t>
            </a:fld>
            <a:endParaRPr lang="en-GB"/>
          </a:p>
        </p:txBody>
      </p:sp>
    </p:spTree>
    <p:extLst>
      <p:ext uri="{BB962C8B-B14F-4D97-AF65-F5344CB8AC3E}">
        <p14:creationId xmlns:p14="http://schemas.microsoft.com/office/powerpoint/2010/main" val="4197133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D790A6-FA5A-F54F-BF53-DBCDA0014889}" type="datetimeFigureOut">
              <a:rPr lang="en-GB" smtClean="0"/>
              <a:t>25/05/2022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6D660D6-F32C-9D42-BE4A-B0BE251929C1}" type="slidenum">
              <a:rPr lang="en-GB" smtClean="0"/>
              <a:t>‹#›</a:t>
            </a:fld>
            <a:endParaRPr lang="en-GB"/>
          </a:p>
        </p:txBody>
      </p:sp>
    </p:spTree>
    <p:extLst>
      <p:ext uri="{BB962C8B-B14F-4D97-AF65-F5344CB8AC3E}">
        <p14:creationId xmlns:p14="http://schemas.microsoft.com/office/powerpoint/2010/main" val="4137746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BD790A6-FA5A-F54F-BF53-DBCDA0014889}" type="datetimeFigureOut">
              <a:rPr lang="en-GB" smtClean="0"/>
              <a:t>25/05/2022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D660D6-F32C-9D42-BE4A-B0BE251929C1}" type="slidenum">
              <a:rPr lang="en-GB" smtClean="0"/>
              <a:t>‹#›</a:t>
            </a:fld>
            <a:endParaRPr lang="en-GB"/>
          </a:p>
        </p:txBody>
      </p:sp>
    </p:spTree>
    <p:extLst>
      <p:ext uri="{BB962C8B-B14F-4D97-AF65-F5344CB8AC3E}">
        <p14:creationId xmlns:p14="http://schemas.microsoft.com/office/powerpoint/2010/main" val="3316147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BD790A6-FA5A-F54F-BF53-DBCDA0014889}" type="datetimeFigureOut">
              <a:rPr lang="en-GB" smtClean="0"/>
              <a:t>25/05/2022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D660D6-F32C-9D42-BE4A-B0BE251929C1}" type="slidenum">
              <a:rPr lang="en-GB" smtClean="0"/>
              <a:t>‹#›</a:t>
            </a:fld>
            <a:endParaRPr lang="en-GB"/>
          </a:p>
        </p:txBody>
      </p:sp>
    </p:spTree>
    <p:extLst>
      <p:ext uri="{BB962C8B-B14F-4D97-AF65-F5344CB8AC3E}">
        <p14:creationId xmlns:p14="http://schemas.microsoft.com/office/powerpoint/2010/main" val="3125850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D790A6-FA5A-F54F-BF53-DBCDA0014889}" type="datetimeFigureOut">
              <a:rPr lang="en-GB" smtClean="0"/>
              <a:t>25/05/2022</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660D6-F32C-9D42-BE4A-B0BE251929C1}" type="slidenum">
              <a:rPr lang="en-GB" smtClean="0"/>
              <a:t>‹#›</a:t>
            </a:fld>
            <a:endParaRPr lang="en-GB"/>
          </a:p>
        </p:txBody>
      </p:sp>
    </p:spTree>
    <p:extLst>
      <p:ext uri="{BB962C8B-B14F-4D97-AF65-F5344CB8AC3E}">
        <p14:creationId xmlns:p14="http://schemas.microsoft.com/office/powerpoint/2010/main" val="1444929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6.xml"/><Relationship Id="rId18" Type="http://schemas.openxmlformats.org/officeDocument/2006/relationships/slide" Target="slide21.xml"/><Relationship Id="rId3" Type="http://schemas.openxmlformats.org/officeDocument/2006/relationships/slide" Target="slide4.xml"/><Relationship Id="rId21" Type="http://schemas.openxmlformats.org/officeDocument/2006/relationships/slide" Target="slide25.xml"/><Relationship Id="rId7" Type="http://schemas.openxmlformats.org/officeDocument/2006/relationships/slide" Target="slide10.xml"/><Relationship Id="rId12" Type="http://schemas.openxmlformats.org/officeDocument/2006/relationships/slide" Target="slide15.xml"/><Relationship Id="rId17" Type="http://schemas.openxmlformats.org/officeDocument/2006/relationships/slide" Target="slide20.xml"/><Relationship Id="rId2" Type="http://schemas.openxmlformats.org/officeDocument/2006/relationships/slide" Target="slide3.xml"/><Relationship Id="rId16" Type="http://schemas.openxmlformats.org/officeDocument/2006/relationships/slide" Target="slide19.xml"/><Relationship Id="rId20" Type="http://schemas.openxmlformats.org/officeDocument/2006/relationships/slide" Target="slide23.xml"/><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14.xml"/><Relationship Id="rId5" Type="http://schemas.openxmlformats.org/officeDocument/2006/relationships/slide" Target="slide6.xml"/><Relationship Id="rId15" Type="http://schemas.openxmlformats.org/officeDocument/2006/relationships/slide" Target="slide18.xml"/><Relationship Id="rId10" Type="http://schemas.openxmlformats.org/officeDocument/2006/relationships/slide" Target="slide13.xml"/><Relationship Id="rId19" Type="http://schemas.openxmlformats.org/officeDocument/2006/relationships/slide" Target="slide22.xml"/><Relationship Id="rId4" Type="http://schemas.openxmlformats.org/officeDocument/2006/relationships/slide" Target="slide5.xml"/><Relationship Id="rId9" Type="http://schemas.openxmlformats.org/officeDocument/2006/relationships/slide" Target="slide12.xml"/><Relationship Id="rId14" Type="http://schemas.openxmlformats.org/officeDocument/2006/relationships/slide" Target="slide1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C1A55"/>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B7A8F6-393F-CD4A-BD97-D1D747D7EE80}"/>
              </a:ext>
            </a:extLst>
          </p:cNvPr>
          <p:cNvSpPr txBox="1"/>
          <p:nvPr/>
        </p:nvSpPr>
        <p:spPr>
          <a:xfrm>
            <a:off x="3089951" y="3900132"/>
            <a:ext cx="3719993" cy="769441"/>
          </a:xfrm>
          <a:prstGeom prst="rect">
            <a:avLst/>
          </a:prstGeom>
          <a:noFill/>
        </p:spPr>
        <p:txBody>
          <a:bodyPr wrap="none" lIns="91440" tIns="45720" rIns="91440" bIns="45720" rtlCol="0" anchor="t">
            <a:spAutoFit/>
          </a:bodyPr>
          <a:lstStyle/>
          <a:p>
            <a:pPr algn="ctr"/>
            <a:r>
              <a:rPr lang="en-GB" sz="4400" dirty="0">
                <a:solidFill>
                  <a:schemeClr val="bg1"/>
                </a:solidFill>
              </a:rPr>
              <a:t>Maths Glossary</a:t>
            </a:r>
            <a:endParaRPr lang="en-GB" dirty="0">
              <a:solidFill>
                <a:schemeClr val="bg1"/>
              </a:solidFill>
              <a:cs typeface="Calibri" panose="020F0502020204030204"/>
            </a:endParaRPr>
          </a:p>
        </p:txBody>
      </p:sp>
      <p:pic>
        <p:nvPicPr>
          <p:cNvPr id="2" name="Picture 2" descr="A picture containing icon&#10;&#10;Description automatically generated">
            <a:extLst>
              <a:ext uri="{FF2B5EF4-FFF2-40B4-BE49-F238E27FC236}">
                <a16:creationId xmlns:a16="http://schemas.microsoft.com/office/drawing/2014/main" id="{C4682F7A-7D88-8CAF-6245-52F71B6C4BE5}"/>
              </a:ext>
            </a:extLst>
          </p:cNvPr>
          <p:cNvPicPr>
            <a:picLocks noChangeAspect="1"/>
          </p:cNvPicPr>
          <p:nvPr/>
        </p:nvPicPr>
        <p:blipFill>
          <a:blip r:embed="rId2"/>
          <a:stretch>
            <a:fillRect/>
          </a:stretch>
        </p:blipFill>
        <p:spPr>
          <a:xfrm>
            <a:off x="3275192" y="1347710"/>
            <a:ext cx="3357305" cy="3012124"/>
          </a:xfrm>
          <a:prstGeom prst="rect">
            <a:avLst/>
          </a:prstGeom>
        </p:spPr>
      </p:pic>
    </p:spTree>
    <p:extLst>
      <p:ext uri="{BB962C8B-B14F-4D97-AF65-F5344CB8AC3E}">
        <p14:creationId xmlns:p14="http://schemas.microsoft.com/office/powerpoint/2010/main" val="4256241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3D796D-4B31-E641-9481-28E617070B3B}"/>
              </a:ext>
            </a:extLst>
          </p:cNvPr>
          <p:cNvSpPr txBox="1"/>
          <p:nvPr/>
        </p:nvSpPr>
        <p:spPr>
          <a:xfrm>
            <a:off x="138213" y="135468"/>
            <a:ext cx="2312364" cy="769441"/>
          </a:xfrm>
          <a:prstGeom prst="rect">
            <a:avLst/>
          </a:prstGeom>
          <a:noFill/>
        </p:spPr>
        <p:txBody>
          <a:bodyPr wrap="none" rtlCol="0">
            <a:spAutoFit/>
          </a:bodyPr>
          <a:lstStyle/>
          <a:p>
            <a:r>
              <a:rPr lang="en-GB" sz="4400" dirty="0">
                <a:solidFill>
                  <a:srgbClr val="7030A0"/>
                </a:solidFill>
              </a:rPr>
              <a:t>Grouping</a:t>
            </a:r>
          </a:p>
        </p:txBody>
      </p:sp>
      <p:sp>
        <p:nvSpPr>
          <p:cNvPr id="2" name="TextBox 1">
            <a:extLst>
              <a:ext uri="{FF2B5EF4-FFF2-40B4-BE49-F238E27FC236}">
                <a16:creationId xmlns:a16="http://schemas.microsoft.com/office/drawing/2014/main" id="{4C721ACD-1E9C-7642-A54B-58C3AA621A3D}"/>
              </a:ext>
            </a:extLst>
          </p:cNvPr>
          <p:cNvSpPr txBox="1"/>
          <p:nvPr/>
        </p:nvSpPr>
        <p:spPr>
          <a:xfrm>
            <a:off x="138213" y="927487"/>
            <a:ext cx="6704143" cy="923330"/>
          </a:xfrm>
          <a:prstGeom prst="rect">
            <a:avLst/>
          </a:prstGeom>
          <a:noFill/>
        </p:spPr>
        <p:txBody>
          <a:bodyPr wrap="none" rtlCol="0">
            <a:spAutoFit/>
          </a:bodyPr>
          <a:lstStyle/>
          <a:p>
            <a:r>
              <a:rPr lang="en-GB" dirty="0"/>
              <a:t>Grouping is a strategy useful for division.</a:t>
            </a:r>
          </a:p>
          <a:p>
            <a:endParaRPr lang="en-GB" dirty="0"/>
          </a:p>
          <a:p>
            <a:r>
              <a:rPr lang="en-GB" dirty="0"/>
              <a:t>At first, children learn to group pictures and objects into </a:t>
            </a:r>
            <a:r>
              <a:rPr lang="en-GB" b="1" dirty="0"/>
              <a:t>equal</a:t>
            </a:r>
            <a:r>
              <a:rPr lang="en-GB" dirty="0"/>
              <a:t> groups.</a:t>
            </a:r>
          </a:p>
        </p:txBody>
      </p:sp>
      <p:pic>
        <p:nvPicPr>
          <p:cNvPr id="5" name="Picture 4">
            <a:extLst>
              <a:ext uri="{FF2B5EF4-FFF2-40B4-BE49-F238E27FC236}">
                <a16:creationId xmlns:a16="http://schemas.microsoft.com/office/drawing/2014/main" id="{C1375440-5D1E-984D-9A9A-696762910673}"/>
              </a:ext>
            </a:extLst>
          </p:cNvPr>
          <p:cNvPicPr>
            <a:picLocks noChangeAspect="1"/>
          </p:cNvPicPr>
          <p:nvPr/>
        </p:nvPicPr>
        <p:blipFill>
          <a:blip r:embed="rId2"/>
          <a:stretch>
            <a:fillRect/>
          </a:stretch>
        </p:blipFill>
        <p:spPr>
          <a:xfrm>
            <a:off x="2450577" y="2140733"/>
            <a:ext cx="5004845" cy="4346550"/>
          </a:xfrm>
          <a:prstGeom prst="rect">
            <a:avLst/>
          </a:prstGeom>
        </p:spPr>
      </p:pic>
    </p:spTree>
    <p:extLst>
      <p:ext uri="{BB962C8B-B14F-4D97-AF65-F5344CB8AC3E}">
        <p14:creationId xmlns:p14="http://schemas.microsoft.com/office/powerpoint/2010/main" val="1320730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3D796D-4B31-E641-9481-28E617070B3B}"/>
              </a:ext>
            </a:extLst>
          </p:cNvPr>
          <p:cNvSpPr txBox="1"/>
          <p:nvPr/>
        </p:nvSpPr>
        <p:spPr>
          <a:xfrm>
            <a:off x="0" y="0"/>
            <a:ext cx="4498732" cy="769441"/>
          </a:xfrm>
          <a:prstGeom prst="rect">
            <a:avLst/>
          </a:prstGeom>
          <a:noFill/>
        </p:spPr>
        <p:txBody>
          <a:bodyPr wrap="none" rtlCol="0">
            <a:spAutoFit/>
          </a:bodyPr>
          <a:lstStyle/>
          <a:p>
            <a:r>
              <a:rPr lang="en-GB" sz="4400" dirty="0">
                <a:solidFill>
                  <a:srgbClr val="7030A0"/>
                </a:solidFill>
              </a:rPr>
              <a:t>Inverse Operations</a:t>
            </a:r>
          </a:p>
        </p:txBody>
      </p:sp>
      <p:sp>
        <p:nvSpPr>
          <p:cNvPr id="2" name="TextBox 1">
            <a:extLst>
              <a:ext uri="{FF2B5EF4-FFF2-40B4-BE49-F238E27FC236}">
                <a16:creationId xmlns:a16="http://schemas.microsoft.com/office/drawing/2014/main" id="{04484989-35D2-4541-9851-C407256CD490}"/>
              </a:ext>
            </a:extLst>
          </p:cNvPr>
          <p:cNvSpPr txBox="1"/>
          <p:nvPr/>
        </p:nvSpPr>
        <p:spPr>
          <a:xfrm>
            <a:off x="127001" y="769441"/>
            <a:ext cx="9471376" cy="5355312"/>
          </a:xfrm>
          <a:prstGeom prst="rect">
            <a:avLst/>
          </a:prstGeom>
          <a:noFill/>
        </p:spPr>
        <p:txBody>
          <a:bodyPr wrap="square" rtlCol="0">
            <a:spAutoFit/>
          </a:bodyPr>
          <a:lstStyle/>
          <a:p>
            <a:r>
              <a:rPr lang="en-GB" dirty="0"/>
              <a:t>Addition and subtraction, and, multiplication and division are the inverse of each other.</a:t>
            </a:r>
          </a:p>
          <a:p>
            <a:endParaRPr lang="en-GB" dirty="0"/>
          </a:p>
          <a:p>
            <a:r>
              <a:rPr lang="en-GB" dirty="0"/>
              <a:t>They are opposite operations, one reverses the effect of the other.</a:t>
            </a:r>
          </a:p>
          <a:p>
            <a:endParaRPr lang="en-GB" dirty="0"/>
          </a:p>
          <a:p>
            <a:r>
              <a:rPr lang="en-GB" dirty="0"/>
              <a:t>Children are encouraged to use addition to solve subtraction problems:</a:t>
            </a:r>
          </a:p>
          <a:p>
            <a:r>
              <a:rPr lang="en-GB" dirty="0"/>
              <a:t>14 – 6 = 		</a:t>
            </a:r>
            <a:r>
              <a:rPr lang="en-GB" dirty="0">
                <a:solidFill>
                  <a:srgbClr val="7030A0"/>
                </a:solidFill>
              </a:rPr>
              <a:t>What could I add to 6 to make 14?</a:t>
            </a:r>
          </a:p>
          <a:p>
            <a:endParaRPr lang="en-GB" dirty="0"/>
          </a:p>
          <a:p>
            <a:r>
              <a:rPr lang="en-GB" dirty="0"/>
              <a:t>Solving division problems is easier if children understand the inverse relationship:</a:t>
            </a:r>
          </a:p>
          <a:p>
            <a:r>
              <a:rPr lang="en-GB" dirty="0"/>
              <a:t>35 ÷ 5 = 		</a:t>
            </a:r>
            <a:r>
              <a:rPr lang="en-GB" dirty="0">
                <a:solidFill>
                  <a:srgbClr val="7030A0"/>
                </a:solidFill>
              </a:rPr>
              <a:t>What could I multiply by 5 to make 35?</a:t>
            </a:r>
          </a:p>
          <a:p>
            <a:endParaRPr lang="en-GB" dirty="0"/>
          </a:p>
          <a:p>
            <a:r>
              <a:rPr lang="en-GB" dirty="0"/>
              <a:t>Doubling is the inverse of halving.</a:t>
            </a:r>
          </a:p>
          <a:p>
            <a:r>
              <a:rPr lang="en-GB" dirty="0">
                <a:solidFill>
                  <a:srgbClr val="7030A0"/>
                </a:solidFill>
              </a:rPr>
              <a:t>Double 4 is 8; half of 8 is 4.</a:t>
            </a:r>
          </a:p>
          <a:p>
            <a:endParaRPr lang="en-GB" dirty="0"/>
          </a:p>
          <a:p>
            <a:r>
              <a:rPr lang="en-GB" dirty="0"/>
              <a:t>Children can also use their understanding of inverse to check their answers.</a:t>
            </a:r>
          </a:p>
          <a:p>
            <a:r>
              <a:rPr lang="en-GB" dirty="0"/>
              <a:t>394 - 135 = 259</a:t>
            </a:r>
          </a:p>
          <a:p>
            <a:r>
              <a:rPr lang="en-GB" dirty="0">
                <a:solidFill>
                  <a:srgbClr val="7030A0"/>
                </a:solidFill>
              </a:rPr>
              <a:t>Adding 135 and 259 together would check the answer.</a:t>
            </a:r>
          </a:p>
          <a:p>
            <a:endParaRPr lang="en-GB" dirty="0"/>
          </a:p>
          <a:p>
            <a:r>
              <a:rPr lang="en-GB" dirty="0"/>
              <a:t>Likewise, 432 ÷ 24 = 18</a:t>
            </a:r>
          </a:p>
          <a:p>
            <a:r>
              <a:rPr lang="en-GB" dirty="0">
                <a:solidFill>
                  <a:srgbClr val="7030A0"/>
                </a:solidFill>
              </a:rPr>
              <a:t>Multiplying 24 x 18 would check the answer.</a:t>
            </a:r>
          </a:p>
        </p:txBody>
      </p:sp>
    </p:spTree>
    <p:extLst>
      <p:ext uri="{BB962C8B-B14F-4D97-AF65-F5344CB8AC3E}">
        <p14:creationId xmlns:p14="http://schemas.microsoft.com/office/powerpoint/2010/main" val="1371018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3D796D-4B31-E641-9481-28E617070B3B}"/>
              </a:ext>
            </a:extLst>
          </p:cNvPr>
          <p:cNvSpPr txBox="1"/>
          <p:nvPr/>
        </p:nvSpPr>
        <p:spPr>
          <a:xfrm>
            <a:off x="101601" y="135467"/>
            <a:ext cx="3616696" cy="769441"/>
          </a:xfrm>
          <a:prstGeom prst="rect">
            <a:avLst/>
          </a:prstGeom>
          <a:noFill/>
        </p:spPr>
        <p:txBody>
          <a:bodyPr wrap="none" rtlCol="0">
            <a:spAutoFit/>
          </a:bodyPr>
          <a:lstStyle/>
          <a:p>
            <a:r>
              <a:rPr lang="en-GB" sz="4400" dirty="0">
                <a:solidFill>
                  <a:srgbClr val="7030A0"/>
                </a:solidFill>
              </a:rPr>
              <a:t>Number Bonds</a:t>
            </a:r>
          </a:p>
        </p:txBody>
      </p:sp>
      <p:sp>
        <p:nvSpPr>
          <p:cNvPr id="2" name="TextBox 1">
            <a:extLst>
              <a:ext uri="{FF2B5EF4-FFF2-40B4-BE49-F238E27FC236}">
                <a16:creationId xmlns:a16="http://schemas.microsoft.com/office/drawing/2014/main" id="{D1756F54-97B3-534D-928E-3D9593301124}"/>
              </a:ext>
            </a:extLst>
          </p:cNvPr>
          <p:cNvSpPr txBox="1"/>
          <p:nvPr/>
        </p:nvSpPr>
        <p:spPr>
          <a:xfrm>
            <a:off x="141112" y="1061156"/>
            <a:ext cx="9341555" cy="5078313"/>
          </a:xfrm>
          <a:prstGeom prst="rect">
            <a:avLst/>
          </a:prstGeom>
          <a:noFill/>
        </p:spPr>
        <p:txBody>
          <a:bodyPr wrap="square" rtlCol="0">
            <a:spAutoFit/>
          </a:bodyPr>
          <a:lstStyle/>
          <a:p>
            <a:r>
              <a:rPr lang="en-GB" dirty="0"/>
              <a:t>Number bonds are pairs of numbers that can be added together to make another number.</a:t>
            </a:r>
          </a:p>
          <a:p>
            <a:endParaRPr lang="en-GB" dirty="0"/>
          </a:p>
          <a:p>
            <a:r>
              <a:rPr lang="en-GB" dirty="0"/>
              <a:t>The simplest example of this is number bonds to 10:</a:t>
            </a:r>
          </a:p>
          <a:p>
            <a:endParaRPr lang="en-GB" dirty="0"/>
          </a:p>
          <a:p>
            <a:pPr algn="ctr"/>
            <a:r>
              <a:rPr lang="en-GB" dirty="0"/>
              <a:t>0 + 10 = 10</a:t>
            </a:r>
          </a:p>
          <a:p>
            <a:pPr algn="ctr"/>
            <a:r>
              <a:rPr lang="en-GB" dirty="0"/>
              <a:t>1 + 9 = 10</a:t>
            </a:r>
          </a:p>
          <a:p>
            <a:pPr algn="ctr"/>
            <a:r>
              <a:rPr lang="en-GB" dirty="0"/>
              <a:t>2 + 8 = 10</a:t>
            </a:r>
          </a:p>
          <a:p>
            <a:pPr algn="ctr"/>
            <a:r>
              <a:rPr lang="en-GB" dirty="0"/>
              <a:t>3 + 7 = 10</a:t>
            </a:r>
          </a:p>
          <a:p>
            <a:pPr algn="ctr"/>
            <a:r>
              <a:rPr lang="en-GB" dirty="0"/>
              <a:t>4 + 6 = 10</a:t>
            </a:r>
          </a:p>
          <a:p>
            <a:pPr algn="ctr"/>
            <a:r>
              <a:rPr lang="en-GB" dirty="0"/>
              <a:t>5 + 5 = 10</a:t>
            </a:r>
          </a:p>
          <a:p>
            <a:endParaRPr lang="en-GB" dirty="0"/>
          </a:p>
          <a:p>
            <a:r>
              <a:rPr lang="en-GB" dirty="0"/>
              <a:t>If children have mastered their number bonds to 10, they should easily master number bonds to 20.</a:t>
            </a:r>
          </a:p>
          <a:p>
            <a:endParaRPr lang="en-GB" dirty="0"/>
          </a:p>
          <a:p>
            <a:r>
              <a:rPr lang="en-GB" dirty="0"/>
              <a:t>Number bonds are used when partitioning numbers.</a:t>
            </a:r>
          </a:p>
          <a:p>
            <a:endParaRPr lang="en-GB" dirty="0"/>
          </a:p>
          <a:p>
            <a:r>
              <a:rPr lang="en-GB" dirty="0"/>
              <a:t>Being able to quickly recall number bonds is essential because it helps children calculate using more complicated maths methods, such as long multiplication.</a:t>
            </a:r>
          </a:p>
        </p:txBody>
      </p:sp>
    </p:spTree>
    <p:extLst>
      <p:ext uri="{BB962C8B-B14F-4D97-AF65-F5344CB8AC3E}">
        <p14:creationId xmlns:p14="http://schemas.microsoft.com/office/powerpoint/2010/main" val="1648460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3D796D-4B31-E641-9481-28E617070B3B}"/>
              </a:ext>
            </a:extLst>
          </p:cNvPr>
          <p:cNvSpPr txBox="1"/>
          <p:nvPr/>
        </p:nvSpPr>
        <p:spPr>
          <a:xfrm>
            <a:off x="98172" y="87749"/>
            <a:ext cx="2721451" cy="769441"/>
          </a:xfrm>
          <a:prstGeom prst="rect">
            <a:avLst/>
          </a:prstGeom>
          <a:noFill/>
        </p:spPr>
        <p:txBody>
          <a:bodyPr wrap="none" rtlCol="0">
            <a:spAutoFit/>
          </a:bodyPr>
          <a:lstStyle/>
          <a:p>
            <a:r>
              <a:rPr lang="en-GB" sz="4400">
                <a:solidFill>
                  <a:srgbClr val="7030A0"/>
                </a:solidFill>
              </a:rPr>
              <a:t>Operations</a:t>
            </a:r>
            <a:endParaRPr lang="en-GB" sz="4400" dirty="0">
              <a:solidFill>
                <a:srgbClr val="7030A0"/>
              </a:solidFill>
            </a:endParaRPr>
          </a:p>
        </p:txBody>
      </p:sp>
      <p:sp>
        <p:nvSpPr>
          <p:cNvPr id="2" name="TextBox 1">
            <a:extLst>
              <a:ext uri="{FF2B5EF4-FFF2-40B4-BE49-F238E27FC236}">
                <a16:creationId xmlns:a16="http://schemas.microsoft.com/office/drawing/2014/main" id="{FC45FB8A-DDD7-EC44-A9C0-B5122F847EF0}"/>
              </a:ext>
            </a:extLst>
          </p:cNvPr>
          <p:cNvSpPr txBox="1"/>
          <p:nvPr/>
        </p:nvSpPr>
        <p:spPr>
          <a:xfrm>
            <a:off x="98172" y="954988"/>
            <a:ext cx="2707536" cy="369332"/>
          </a:xfrm>
          <a:prstGeom prst="rect">
            <a:avLst/>
          </a:prstGeom>
          <a:noFill/>
        </p:spPr>
        <p:txBody>
          <a:bodyPr wrap="none" rtlCol="0">
            <a:spAutoFit/>
          </a:bodyPr>
          <a:lstStyle/>
          <a:p>
            <a:r>
              <a:rPr lang="en-GB" dirty="0"/>
              <a:t>The 4 basic operations are:</a:t>
            </a:r>
          </a:p>
        </p:txBody>
      </p:sp>
      <p:sp>
        <p:nvSpPr>
          <p:cNvPr id="3" name="TextBox 2">
            <a:extLst>
              <a:ext uri="{FF2B5EF4-FFF2-40B4-BE49-F238E27FC236}">
                <a16:creationId xmlns:a16="http://schemas.microsoft.com/office/drawing/2014/main" id="{B7CD2E38-736E-2644-8C3B-3767B61CC9BA}"/>
              </a:ext>
            </a:extLst>
          </p:cNvPr>
          <p:cNvSpPr txBox="1"/>
          <p:nvPr/>
        </p:nvSpPr>
        <p:spPr>
          <a:xfrm>
            <a:off x="381963" y="1558652"/>
            <a:ext cx="4331766" cy="1477328"/>
          </a:xfrm>
          <a:prstGeom prst="rect">
            <a:avLst/>
          </a:prstGeom>
          <a:noFill/>
          <a:ln w="12700">
            <a:solidFill>
              <a:srgbClr val="7030A0"/>
            </a:solidFill>
          </a:ln>
        </p:spPr>
        <p:txBody>
          <a:bodyPr wrap="square" rtlCol="0">
            <a:spAutoFit/>
          </a:bodyPr>
          <a:lstStyle/>
          <a:p>
            <a:pPr algn="ctr"/>
            <a:r>
              <a:rPr lang="en-GB" b="1" dirty="0">
                <a:solidFill>
                  <a:srgbClr val="7030A0"/>
                </a:solidFill>
              </a:rPr>
              <a:t>addition</a:t>
            </a:r>
          </a:p>
          <a:p>
            <a:pPr algn="ctr"/>
            <a:endParaRPr lang="en-GB" dirty="0"/>
          </a:p>
          <a:p>
            <a:pPr algn="ctr"/>
            <a:r>
              <a:rPr lang="en-GB" dirty="0">
                <a:solidFill>
                  <a:srgbClr val="7030A0"/>
                </a:solidFill>
              </a:rPr>
              <a:t>+</a:t>
            </a:r>
          </a:p>
          <a:p>
            <a:pPr algn="ctr"/>
            <a:endParaRPr lang="en-GB" dirty="0"/>
          </a:p>
          <a:p>
            <a:pPr algn="ctr"/>
            <a:r>
              <a:rPr lang="en-GB" dirty="0"/>
              <a:t>Adding numbers together results in the </a:t>
            </a:r>
            <a:r>
              <a:rPr lang="en-GB" i="1" dirty="0"/>
              <a:t>sum</a:t>
            </a:r>
            <a:r>
              <a:rPr lang="en-GB" dirty="0"/>
              <a:t>.</a:t>
            </a:r>
          </a:p>
        </p:txBody>
      </p:sp>
      <p:sp>
        <p:nvSpPr>
          <p:cNvPr id="5" name="TextBox 4">
            <a:extLst>
              <a:ext uri="{FF2B5EF4-FFF2-40B4-BE49-F238E27FC236}">
                <a16:creationId xmlns:a16="http://schemas.microsoft.com/office/drawing/2014/main" id="{F2B0FAC8-E23E-FB43-8656-104F284AD065}"/>
              </a:ext>
            </a:extLst>
          </p:cNvPr>
          <p:cNvSpPr txBox="1"/>
          <p:nvPr/>
        </p:nvSpPr>
        <p:spPr>
          <a:xfrm>
            <a:off x="381964" y="3956968"/>
            <a:ext cx="4331766" cy="2031325"/>
          </a:xfrm>
          <a:prstGeom prst="rect">
            <a:avLst/>
          </a:prstGeom>
          <a:noFill/>
          <a:ln w="12700">
            <a:solidFill>
              <a:srgbClr val="7030A0"/>
            </a:solidFill>
          </a:ln>
        </p:spPr>
        <p:txBody>
          <a:bodyPr wrap="square" rtlCol="0">
            <a:spAutoFit/>
          </a:bodyPr>
          <a:lstStyle/>
          <a:p>
            <a:pPr algn="ctr"/>
            <a:r>
              <a:rPr lang="en-GB" b="1" dirty="0">
                <a:solidFill>
                  <a:srgbClr val="7030A0"/>
                </a:solidFill>
              </a:rPr>
              <a:t>multiplication</a:t>
            </a:r>
          </a:p>
          <a:p>
            <a:pPr algn="ctr"/>
            <a:endParaRPr lang="en-GB" dirty="0"/>
          </a:p>
          <a:p>
            <a:pPr algn="ctr"/>
            <a:r>
              <a:rPr lang="en-GB" dirty="0">
                <a:solidFill>
                  <a:srgbClr val="7030A0"/>
                </a:solidFill>
              </a:rPr>
              <a:t>x</a:t>
            </a:r>
          </a:p>
          <a:p>
            <a:pPr algn="ctr"/>
            <a:endParaRPr lang="en-GB" dirty="0"/>
          </a:p>
          <a:p>
            <a:pPr algn="ctr"/>
            <a:r>
              <a:rPr lang="en-GB" dirty="0"/>
              <a:t>Initially, this is taught as </a:t>
            </a:r>
            <a:r>
              <a:rPr lang="en-GB" i="1" dirty="0"/>
              <a:t>repeated addition</a:t>
            </a:r>
            <a:r>
              <a:rPr lang="en-GB" dirty="0"/>
              <a:t>.</a:t>
            </a:r>
          </a:p>
          <a:p>
            <a:pPr algn="ctr"/>
            <a:r>
              <a:rPr lang="en-GB" dirty="0"/>
              <a:t>Multiplying numbers together results in the </a:t>
            </a:r>
            <a:r>
              <a:rPr lang="en-GB" i="1" dirty="0"/>
              <a:t>product.</a:t>
            </a:r>
            <a:endParaRPr lang="en-GB" dirty="0"/>
          </a:p>
        </p:txBody>
      </p:sp>
      <p:sp>
        <p:nvSpPr>
          <p:cNvPr id="6" name="TextBox 5">
            <a:extLst>
              <a:ext uri="{FF2B5EF4-FFF2-40B4-BE49-F238E27FC236}">
                <a16:creationId xmlns:a16="http://schemas.microsoft.com/office/drawing/2014/main" id="{484815F3-0D12-C145-BE74-D984C1B570F1}"/>
              </a:ext>
            </a:extLst>
          </p:cNvPr>
          <p:cNvSpPr txBox="1"/>
          <p:nvPr/>
        </p:nvSpPr>
        <p:spPr>
          <a:xfrm>
            <a:off x="5816365" y="1558652"/>
            <a:ext cx="3707670" cy="1754326"/>
          </a:xfrm>
          <a:prstGeom prst="rect">
            <a:avLst/>
          </a:prstGeom>
          <a:noFill/>
          <a:ln w="12700">
            <a:solidFill>
              <a:srgbClr val="7030A0"/>
            </a:solidFill>
          </a:ln>
        </p:spPr>
        <p:txBody>
          <a:bodyPr wrap="square" rtlCol="0">
            <a:spAutoFit/>
          </a:bodyPr>
          <a:lstStyle/>
          <a:p>
            <a:pPr algn="ctr"/>
            <a:r>
              <a:rPr lang="en-GB" b="1" dirty="0">
                <a:solidFill>
                  <a:srgbClr val="7030A0"/>
                </a:solidFill>
              </a:rPr>
              <a:t>subtraction</a:t>
            </a:r>
          </a:p>
          <a:p>
            <a:pPr algn="ctr"/>
            <a:endParaRPr lang="en-GB" dirty="0"/>
          </a:p>
          <a:p>
            <a:pPr algn="ctr"/>
            <a:r>
              <a:rPr lang="en-GB" dirty="0">
                <a:solidFill>
                  <a:srgbClr val="7030A0"/>
                </a:solidFill>
              </a:rPr>
              <a:t>-</a:t>
            </a:r>
          </a:p>
          <a:p>
            <a:pPr algn="ctr"/>
            <a:endParaRPr lang="en-GB" dirty="0"/>
          </a:p>
          <a:p>
            <a:pPr algn="ctr"/>
            <a:r>
              <a:rPr lang="en-GB" dirty="0"/>
              <a:t>This is the </a:t>
            </a:r>
            <a:r>
              <a:rPr lang="en-GB" i="1" dirty="0"/>
              <a:t>minus</a:t>
            </a:r>
            <a:r>
              <a:rPr lang="en-GB" dirty="0"/>
              <a:t> symbol.</a:t>
            </a:r>
          </a:p>
          <a:p>
            <a:pPr algn="ctr"/>
            <a:r>
              <a:rPr lang="en-GB" dirty="0"/>
              <a:t>Also referred to as ‘taking away’.</a:t>
            </a:r>
          </a:p>
        </p:txBody>
      </p:sp>
      <p:sp>
        <p:nvSpPr>
          <p:cNvPr id="7" name="TextBox 6">
            <a:extLst>
              <a:ext uri="{FF2B5EF4-FFF2-40B4-BE49-F238E27FC236}">
                <a16:creationId xmlns:a16="http://schemas.microsoft.com/office/drawing/2014/main" id="{471C80B2-04AF-BC42-A8D0-E99EA30977C1}"/>
              </a:ext>
            </a:extLst>
          </p:cNvPr>
          <p:cNvSpPr txBox="1"/>
          <p:nvPr/>
        </p:nvSpPr>
        <p:spPr>
          <a:xfrm>
            <a:off x="5816365" y="3956968"/>
            <a:ext cx="3707669" cy="2031325"/>
          </a:xfrm>
          <a:prstGeom prst="rect">
            <a:avLst/>
          </a:prstGeom>
          <a:noFill/>
          <a:ln w="12700">
            <a:solidFill>
              <a:srgbClr val="7030A0"/>
            </a:solidFill>
          </a:ln>
        </p:spPr>
        <p:txBody>
          <a:bodyPr wrap="square" rtlCol="0">
            <a:spAutoFit/>
          </a:bodyPr>
          <a:lstStyle/>
          <a:p>
            <a:pPr algn="ctr"/>
            <a:r>
              <a:rPr lang="en-GB" b="1" dirty="0">
                <a:solidFill>
                  <a:srgbClr val="7030A0"/>
                </a:solidFill>
              </a:rPr>
              <a:t>division</a:t>
            </a:r>
          </a:p>
          <a:p>
            <a:pPr algn="ctr"/>
            <a:endParaRPr lang="en-GB" dirty="0"/>
          </a:p>
          <a:p>
            <a:pPr algn="ctr"/>
            <a:r>
              <a:rPr lang="en-GB" dirty="0">
                <a:solidFill>
                  <a:srgbClr val="7030A0"/>
                </a:solidFill>
              </a:rPr>
              <a:t>÷ </a:t>
            </a:r>
          </a:p>
          <a:p>
            <a:pPr algn="ctr"/>
            <a:endParaRPr lang="en-GB" dirty="0"/>
          </a:p>
          <a:p>
            <a:pPr algn="ctr"/>
            <a:r>
              <a:rPr lang="en-GB" dirty="0"/>
              <a:t>Sharing into equal groups.</a:t>
            </a:r>
          </a:p>
          <a:p>
            <a:pPr algn="ctr"/>
            <a:endParaRPr lang="en-GB" dirty="0"/>
          </a:p>
          <a:p>
            <a:pPr algn="ctr"/>
            <a:endParaRPr lang="en-GB" dirty="0"/>
          </a:p>
        </p:txBody>
      </p:sp>
    </p:spTree>
    <p:extLst>
      <p:ext uri="{BB962C8B-B14F-4D97-AF65-F5344CB8AC3E}">
        <p14:creationId xmlns:p14="http://schemas.microsoft.com/office/powerpoint/2010/main" val="1375545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3D796D-4B31-E641-9481-28E617070B3B}"/>
              </a:ext>
            </a:extLst>
          </p:cNvPr>
          <p:cNvSpPr txBox="1"/>
          <p:nvPr/>
        </p:nvSpPr>
        <p:spPr>
          <a:xfrm>
            <a:off x="0" y="97599"/>
            <a:ext cx="7871963" cy="769441"/>
          </a:xfrm>
          <a:prstGeom prst="rect">
            <a:avLst/>
          </a:prstGeom>
          <a:noFill/>
        </p:spPr>
        <p:txBody>
          <a:bodyPr wrap="none" rtlCol="0">
            <a:spAutoFit/>
          </a:bodyPr>
          <a:lstStyle/>
          <a:p>
            <a:r>
              <a:rPr lang="en-GB" sz="4400" dirty="0">
                <a:solidFill>
                  <a:srgbClr val="7030A0"/>
                </a:solidFill>
              </a:rPr>
              <a:t>Partitioning (Flexible partitioning)</a:t>
            </a:r>
          </a:p>
        </p:txBody>
      </p:sp>
      <p:sp>
        <p:nvSpPr>
          <p:cNvPr id="2" name="TextBox 1">
            <a:extLst>
              <a:ext uri="{FF2B5EF4-FFF2-40B4-BE49-F238E27FC236}">
                <a16:creationId xmlns:a16="http://schemas.microsoft.com/office/drawing/2014/main" id="{7AA7EDD1-A583-584F-AFAD-34078CC1372E}"/>
              </a:ext>
            </a:extLst>
          </p:cNvPr>
          <p:cNvSpPr txBox="1"/>
          <p:nvPr/>
        </p:nvSpPr>
        <p:spPr>
          <a:xfrm>
            <a:off x="88632" y="960699"/>
            <a:ext cx="9474091" cy="3693319"/>
          </a:xfrm>
          <a:prstGeom prst="rect">
            <a:avLst/>
          </a:prstGeom>
          <a:noFill/>
        </p:spPr>
        <p:txBody>
          <a:bodyPr wrap="square" rtlCol="0">
            <a:spAutoFit/>
          </a:bodyPr>
          <a:lstStyle/>
          <a:p>
            <a:r>
              <a:rPr lang="en-GB" dirty="0"/>
              <a:t>Partitioning involves splitting numbers into smaller parts to make them easier to work with.</a:t>
            </a:r>
          </a:p>
          <a:p>
            <a:endParaRPr lang="en-GB" dirty="0"/>
          </a:p>
          <a:p>
            <a:r>
              <a:rPr lang="en-GB" dirty="0"/>
              <a:t>It is connected to place value. Children learn that 34 is 3 tens and 4 ones, and so can be partitioned into 30 and 4.</a:t>
            </a:r>
          </a:p>
          <a:p>
            <a:endParaRPr lang="en-GB" dirty="0"/>
          </a:p>
          <a:p>
            <a:r>
              <a:rPr lang="en-GB" dirty="0"/>
              <a:t>34 can also be partitioned in other ways by moving tens and ones between the two parts.</a:t>
            </a:r>
          </a:p>
          <a:p>
            <a:endParaRPr lang="en-GB" dirty="0"/>
          </a:p>
          <a:p>
            <a:r>
              <a:rPr lang="en-GB" dirty="0"/>
              <a:t>20 + 14 or 10 + 24</a:t>
            </a:r>
          </a:p>
          <a:p>
            <a:endParaRPr lang="en-GB" dirty="0"/>
          </a:p>
          <a:p>
            <a:r>
              <a:rPr lang="en-GB" dirty="0"/>
              <a:t>Children may use partitioning as the first stages of column addition, subtraction and short multiplication.</a:t>
            </a:r>
          </a:p>
          <a:p>
            <a:endParaRPr lang="en-GB" dirty="0"/>
          </a:p>
          <a:p>
            <a:r>
              <a:rPr lang="en-GB" dirty="0"/>
              <a:t>Partitioning may be represented in the form of a part-whole model.</a:t>
            </a:r>
          </a:p>
        </p:txBody>
      </p:sp>
      <p:pic>
        <p:nvPicPr>
          <p:cNvPr id="3" name="Picture 2">
            <a:extLst>
              <a:ext uri="{FF2B5EF4-FFF2-40B4-BE49-F238E27FC236}">
                <a16:creationId xmlns:a16="http://schemas.microsoft.com/office/drawing/2014/main" id="{6B1E0B9D-1270-1E4F-9AEB-A15D7FBE9630}"/>
              </a:ext>
            </a:extLst>
          </p:cNvPr>
          <p:cNvPicPr>
            <a:picLocks noChangeAspect="1"/>
          </p:cNvPicPr>
          <p:nvPr/>
        </p:nvPicPr>
        <p:blipFill>
          <a:blip r:embed="rId2"/>
          <a:stretch>
            <a:fillRect/>
          </a:stretch>
        </p:blipFill>
        <p:spPr>
          <a:xfrm>
            <a:off x="3383691" y="4747677"/>
            <a:ext cx="6179032" cy="1890335"/>
          </a:xfrm>
          <a:prstGeom prst="rect">
            <a:avLst/>
          </a:prstGeom>
        </p:spPr>
      </p:pic>
      <p:sp>
        <p:nvSpPr>
          <p:cNvPr id="5" name="TextBox 4">
            <a:extLst>
              <a:ext uri="{FF2B5EF4-FFF2-40B4-BE49-F238E27FC236}">
                <a16:creationId xmlns:a16="http://schemas.microsoft.com/office/drawing/2014/main" id="{69CF0553-4149-054E-837E-FD79B1ECDC79}"/>
              </a:ext>
            </a:extLst>
          </p:cNvPr>
          <p:cNvSpPr txBox="1"/>
          <p:nvPr/>
        </p:nvSpPr>
        <p:spPr>
          <a:xfrm>
            <a:off x="241677" y="5231179"/>
            <a:ext cx="3040414" cy="923330"/>
          </a:xfrm>
          <a:prstGeom prst="rect">
            <a:avLst/>
          </a:prstGeom>
          <a:noFill/>
        </p:spPr>
        <p:txBody>
          <a:bodyPr wrap="square" rtlCol="0">
            <a:spAutoFit/>
          </a:bodyPr>
          <a:lstStyle/>
          <a:p>
            <a:r>
              <a:rPr lang="en-GB" dirty="0"/>
              <a:t>Part-whole model illustrating some of the ways in which 6 can be partitioned. </a:t>
            </a:r>
          </a:p>
        </p:txBody>
      </p:sp>
    </p:spTree>
    <p:extLst>
      <p:ext uri="{BB962C8B-B14F-4D97-AF65-F5344CB8AC3E}">
        <p14:creationId xmlns:p14="http://schemas.microsoft.com/office/powerpoint/2010/main" val="2742447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3D796D-4B31-E641-9481-28E617070B3B}"/>
              </a:ext>
            </a:extLst>
          </p:cNvPr>
          <p:cNvSpPr txBox="1"/>
          <p:nvPr/>
        </p:nvSpPr>
        <p:spPr>
          <a:xfrm>
            <a:off x="98172" y="0"/>
            <a:ext cx="2791790" cy="769441"/>
          </a:xfrm>
          <a:prstGeom prst="rect">
            <a:avLst/>
          </a:prstGeom>
          <a:noFill/>
        </p:spPr>
        <p:txBody>
          <a:bodyPr wrap="none" rtlCol="0">
            <a:spAutoFit/>
          </a:bodyPr>
          <a:lstStyle/>
          <a:p>
            <a:r>
              <a:rPr lang="en-GB" sz="4400" dirty="0">
                <a:solidFill>
                  <a:srgbClr val="7030A0"/>
                </a:solidFill>
              </a:rPr>
              <a:t>Place Value</a:t>
            </a:r>
          </a:p>
        </p:txBody>
      </p:sp>
      <p:sp>
        <p:nvSpPr>
          <p:cNvPr id="2" name="TextBox 1">
            <a:extLst>
              <a:ext uri="{FF2B5EF4-FFF2-40B4-BE49-F238E27FC236}">
                <a16:creationId xmlns:a16="http://schemas.microsoft.com/office/drawing/2014/main" id="{C891922D-DBD4-CD48-B5AB-F89A3247E031}"/>
              </a:ext>
            </a:extLst>
          </p:cNvPr>
          <p:cNvSpPr txBox="1"/>
          <p:nvPr/>
        </p:nvSpPr>
        <p:spPr>
          <a:xfrm>
            <a:off x="98172" y="764198"/>
            <a:ext cx="6582508" cy="923330"/>
          </a:xfrm>
          <a:prstGeom prst="rect">
            <a:avLst/>
          </a:prstGeom>
          <a:noFill/>
        </p:spPr>
        <p:txBody>
          <a:bodyPr wrap="none" rtlCol="0">
            <a:spAutoFit/>
          </a:bodyPr>
          <a:lstStyle/>
          <a:p>
            <a:r>
              <a:rPr lang="en-GB" dirty="0"/>
              <a:t>Place value is the value of a digit in a number.</a:t>
            </a:r>
          </a:p>
          <a:p>
            <a:endParaRPr lang="en-GB" dirty="0"/>
          </a:p>
          <a:p>
            <a:r>
              <a:rPr lang="en-GB" dirty="0"/>
              <a:t>Children learn about place value by using a place value chart or grid.</a:t>
            </a:r>
          </a:p>
        </p:txBody>
      </p:sp>
      <p:sp>
        <p:nvSpPr>
          <p:cNvPr id="3" name="TextBox 2">
            <a:extLst>
              <a:ext uri="{FF2B5EF4-FFF2-40B4-BE49-F238E27FC236}">
                <a16:creationId xmlns:a16="http://schemas.microsoft.com/office/drawing/2014/main" id="{248F5FEA-6F65-C642-AC2E-2223E2BC918D}"/>
              </a:ext>
            </a:extLst>
          </p:cNvPr>
          <p:cNvSpPr txBox="1"/>
          <p:nvPr/>
        </p:nvSpPr>
        <p:spPr>
          <a:xfrm>
            <a:off x="98172" y="1951672"/>
            <a:ext cx="3009670" cy="1477328"/>
          </a:xfrm>
          <a:prstGeom prst="rect">
            <a:avLst/>
          </a:prstGeom>
          <a:noFill/>
        </p:spPr>
        <p:txBody>
          <a:bodyPr wrap="none" rtlCol="0">
            <a:spAutoFit/>
          </a:bodyPr>
          <a:lstStyle/>
          <a:p>
            <a:r>
              <a:rPr lang="en-GB" dirty="0"/>
              <a:t>324</a:t>
            </a:r>
          </a:p>
          <a:p>
            <a:endParaRPr lang="en-GB" dirty="0"/>
          </a:p>
          <a:p>
            <a:r>
              <a:rPr lang="en-GB" dirty="0"/>
              <a:t>3 has the value of 300</a:t>
            </a:r>
          </a:p>
          <a:p>
            <a:r>
              <a:rPr lang="en-GB" dirty="0"/>
              <a:t>2 has the value of 2 tens or 20</a:t>
            </a:r>
          </a:p>
          <a:p>
            <a:r>
              <a:rPr lang="en-GB" dirty="0"/>
              <a:t>4 has the value of 4 (4 ones)</a:t>
            </a:r>
          </a:p>
        </p:txBody>
      </p:sp>
      <p:pic>
        <p:nvPicPr>
          <p:cNvPr id="5" name="Picture 4">
            <a:extLst>
              <a:ext uri="{FF2B5EF4-FFF2-40B4-BE49-F238E27FC236}">
                <a16:creationId xmlns:a16="http://schemas.microsoft.com/office/drawing/2014/main" id="{921C30F6-0823-6048-94D5-0BE5960D7BFA}"/>
              </a:ext>
            </a:extLst>
          </p:cNvPr>
          <p:cNvPicPr>
            <a:picLocks noChangeAspect="1"/>
          </p:cNvPicPr>
          <p:nvPr/>
        </p:nvPicPr>
        <p:blipFill>
          <a:blip r:embed="rId2"/>
          <a:stretch>
            <a:fillRect/>
          </a:stretch>
        </p:blipFill>
        <p:spPr>
          <a:xfrm>
            <a:off x="2991881" y="1755262"/>
            <a:ext cx="3751520" cy="2670001"/>
          </a:xfrm>
          <a:prstGeom prst="rect">
            <a:avLst/>
          </a:prstGeom>
        </p:spPr>
      </p:pic>
      <p:pic>
        <p:nvPicPr>
          <p:cNvPr id="6" name="Picture 5">
            <a:extLst>
              <a:ext uri="{FF2B5EF4-FFF2-40B4-BE49-F238E27FC236}">
                <a16:creationId xmlns:a16="http://schemas.microsoft.com/office/drawing/2014/main" id="{F6B674DA-F123-764A-849D-107CAA84AD88}"/>
              </a:ext>
            </a:extLst>
          </p:cNvPr>
          <p:cNvPicPr>
            <a:picLocks noChangeAspect="1"/>
          </p:cNvPicPr>
          <p:nvPr/>
        </p:nvPicPr>
        <p:blipFill>
          <a:blip r:embed="rId3"/>
          <a:stretch>
            <a:fillRect/>
          </a:stretch>
        </p:blipFill>
        <p:spPr>
          <a:xfrm>
            <a:off x="2597142" y="4470438"/>
            <a:ext cx="4540998" cy="2350211"/>
          </a:xfrm>
          <a:prstGeom prst="rect">
            <a:avLst/>
          </a:prstGeom>
        </p:spPr>
      </p:pic>
      <p:sp>
        <p:nvSpPr>
          <p:cNvPr id="7" name="TextBox 6">
            <a:extLst>
              <a:ext uri="{FF2B5EF4-FFF2-40B4-BE49-F238E27FC236}">
                <a16:creationId xmlns:a16="http://schemas.microsoft.com/office/drawing/2014/main" id="{B9B071F3-643D-E54B-961C-046C9D11C2B5}"/>
              </a:ext>
            </a:extLst>
          </p:cNvPr>
          <p:cNvSpPr txBox="1"/>
          <p:nvPr/>
        </p:nvSpPr>
        <p:spPr>
          <a:xfrm>
            <a:off x="98172" y="4865101"/>
            <a:ext cx="2308645" cy="369332"/>
          </a:xfrm>
          <a:prstGeom prst="rect">
            <a:avLst/>
          </a:prstGeom>
          <a:noFill/>
        </p:spPr>
        <p:txBody>
          <a:bodyPr wrap="none" rtlCol="0">
            <a:spAutoFit/>
          </a:bodyPr>
          <a:lstStyle/>
          <a:p>
            <a:r>
              <a:rPr lang="en-GB" dirty="0"/>
              <a:t>This number is 23,246.</a:t>
            </a:r>
          </a:p>
        </p:txBody>
      </p:sp>
      <p:sp>
        <p:nvSpPr>
          <p:cNvPr id="8" name="TextBox 7">
            <a:extLst>
              <a:ext uri="{FF2B5EF4-FFF2-40B4-BE49-F238E27FC236}">
                <a16:creationId xmlns:a16="http://schemas.microsoft.com/office/drawing/2014/main" id="{69E06055-BEBF-BC42-A8E8-3C340E9FA2CD}"/>
              </a:ext>
            </a:extLst>
          </p:cNvPr>
          <p:cNvSpPr txBox="1"/>
          <p:nvPr/>
        </p:nvSpPr>
        <p:spPr>
          <a:xfrm>
            <a:off x="7439378" y="4865101"/>
            <a:ext cx="2135777" cy="1477328"/>
          </a:xfrm>
          <a:prstGeom prst="rect">
            <a:avLst/>
          </a:prstGeom>
          <a:noFill/>
        </p:spPr>
        <p:txBody>
          <a:bodyPr wrap="none" rtlCol="0">
            <a:spAutoFit/>
          </a:bodyPr>
          <a:lstStyle/>
          <a:p>
            <a:r>
              <a:rPr lang="en-GB" dirty="0"/>
              <a:t>TTH = Ten thousands</a:t>
            </a:r>
          </a:p>
          <a:p>
            <a:r>
              <a:rPr lang="en-GB" dirty="0"/>
              <a:t>Th = Thousands</a:t>
            </a:r>
          </a:p>
          <a:p>
            <a:r>
              <a:rPr lang="en-GB" dirty="0"/>
              <a:t>H = Hundreds</a:t>
            </a:r>
          </a:p>
          <a:p>
            <a:r>
              <a:rPr lang="en-GB" dirty="0"/>
              <a:t>T = Tens</a:t>
            </a:r>
          </a:p>
          <a:p>
            <a:r>
              <a:rPr lang="en-GB" dirty="0"/>
              <a:t>O = Ones</a:t>
            </a:r>
          </a:p>
        </p:txBody>
      </p:sp>
    </p:spTree>
    <p:extLst>
      <p:ext uri="{BB962C8B-B14F-4D97-AF65-F5344CB8AC3E}">
        <p14:creationId xmlns:p14="http://schemas.microsoft.com/office/powerpoint/2010/main" val="2460491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3D796D-4B31-E641-9481-28E617070B3B}"/>
              </a:ext>
            </a:extLst>
          </p:cNvPr>
          <p:cNvSpPr txBox="1"/>
          <p:nvPr/>
        </p:nvSpPr>
        <p:spPr>
          <a:xfrm>
            <a:off x="90312" y="0"/>
            <a:ext cx="2540760" cy="769441"/>
          </a:xfrm>
          <a:prstGeom prst="rect">
            <a:avLst/>
          </a:prstGeom>
          <a:noFill/>
        </p:spPr>
        <p:txBody>
          <a:bodyPr wrap="none" rtlCol="0">
            <a:spAutoFit/>
          </a:bodyPr>
          <a:lstStyle/>
          <a:p>
            <a:r>
              <a:rPr lang="en-GB" sz="4400" dirty="0">
                <a:solidFill>
                  <a:srgbClr val="7030A0"/>
                </a:solidFill>
              </a:rPr>
              <a:t>Reasoning</a:t>
            </a:r>
          </a:p>
        </p:txBody>
      </p:sp>
      <p:sp>
        <p:nvSpPr>
          <p:cNvPr id="2" name="TextBox 1">
            <a:extLst>
              <a:ext uri="{FF2B5EF4-FFF2-40B4-BE49-F238E27FC236}">
                <a16:creationId xmlns:a16="http://schemas.microsoft.com/office/drawing/2014/main" id="{292E14F4-4B4B-0544-AA5D-9622AC8A63D3}"/>
              </a:ext>
            </a:extLst>
          </p:cNvPr>
          <p:cNvSpPr txBox="1"/>
          <p:nvPr/>
        </p:nvSpPr>
        <p:spPr>
          <a:xfrm>
            <a:off x="90312" y="863100"/>
            <a:ext cx="9028253" cy="2031325"/>
          </a:xfrm>
          <a:prstGeom prst="rect">
            <a:avLst/>
          </a:prstGeom>
          <a:noFill/>
        </p:spPr>
        <p:txBody>
          <a:bodyPr wrap="square" rtlCol="0">
            <a:spAutoFit/>
          </a:bodyPr>
          <a:lstStyle/>
          <a:p>
            <a:r>
              <a:rPr lang="en-GB" dirty="0"/>
              <a:t>Reasoning involves logical and critical thinking. Children use these skills to work out the correct strategy to use to solve maths problems.  </a:t>
            </a:r>
          </a:p>
          <a:p>
            <a:endParaRPr lang="en-GB" dirty="0"/>
          </a:p>
          <a:p>
            <a:r>
              <a:rPr lang="en-GB" dirty="0"/>
              <a:t>Once children are fluent in a method or with a particular skill, they will use verbal reasoning to explain what they are doing and why, and to select appropriate strategies.</a:t>
            </a:r>
          </a:p>
          <a:p>
            <a:endParaRPr lang="en-GB" dirty="0"/>
          </a:p>
          <a:p>
            <a:r>
              <a:rPr lang="en-GB" dirty="0"/>
              <a:t>The next step is to use their reasoning skills to solve word problems.</a:t>
            </a:r>
          </a:p>
        </p:txBody>
      </p:sp>
      <p:pic>
        <p:nvPicPr>
          <p:cNvPr id="3" name="Picture 2">
            <a:extLst>
              <a:ext uri="{FF2B5EF4-FFF2-40B4-BE49-F238E27FC236}">
                <a16:creationId xmlns:a16="http://schemas.microsoft.com/office/drawing/2014/main" id="{CFF92D1F-C9D1-7F44-B402-AC924E9E5698}"/>
              </a:ext>
            </a:extLst>
          </p:cNvPr>
          <p:cNvPicPr>
            <a:picLocks noChangeAspect="1"/>
          </p:cNvPicPr>
          <p:nvPr/>
        </p:nvPicPr>
        <p:blipFill>
          <a:blip r:embed="rId2"/>
          <a:stretch>
            <a:fillRect/>
          </a:stretch>
        </p:blipFill>
        <p:spPr>
          <a:xfrm>
            <a:off x="393307" y="3247726"/>
            <a:ext cx="4097670" cy="3397651"/>
          </a:xfrm>
          <a:prstGeom prst="rect">
            <a:avLst/>
          </a:prstGeom>
        </p:spPr>
      </p:pic>
      <p:sp>
        <p:nvSpPr>
          <p:cNvPr id="6" name="TextBox 5">
            <a:extLst>
              <a:ext uri="{FF2B5EF4-FFF2-40B4-BE49-F238E27FC236}">
                <a16:creationId xmlns:a16="http://schemas.microsoft.com/office/drawing/2014/main" id="{F99F2CE2-F962-9146-9084-2AA6A5A619D2}"/>
              </a:ext>
            </a:extLst>
          </p:cNvPr>
          <p:cNvSpPr txBox="1"/>
          <p:nvPr/>
        </p:nvSpPr>
        <p:spPr>
          <a:xfrm>
            <a:off x="4604438" y="6337600"/>
            <a:ext cx="3693896" cy="307777"/>
          </a:xfrm>
          <a:prstGeom prst="rect">
            <a:avLst/>
          </a:prstGeom>
          <a:noFill/>
        </p:spPr>
        <p:txBody>
          <a:bodyPr wrap="none" rtlCol="0">
            <a:spAutoFit/>
          </a:bodyPr>
          <a:lstStyle/>
          <a:p>
            <a:r>
              <a:rPr lang="en-GB" sz="1400" dirty="0"/>
              <a:t>An example of a reasoning problem from Year 3.</a:t>
            </a:r>
          </a:p>
        </p:txBody>
      </p:sp>
    </p:spTree>
    <p:extLst>
      <p:ext uri="{BB962C8B-B14F-4D97-AF65-F5344CB8AC3E}">
        <p14:creationId xmlns:p14="http://schemas.microsoft.com/office/powerpoint/2010/main" val="1316837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3D796D-4B31-E641-9481-28E617070B3B}"/>
              </a:ext>
            </a:extLst>
          </p:cNvPr>
          <p:cNvSpPr txBox="1"/>
          <p:nvPr/>
        </p:nvSpPr>
        <p:spPr>
          <a:xfrm>
            <a:off x="98172" y="97599"/>
            <a:ext cx="2562753" cy="769441"/>
          </a:xfrm>
          <a:prstGeom prst="rect">
            <a:avLst/>
          </a:prstGeom>
          <a:noFill/>
        </p:spPr>
        <p:txBody>
          <a:bodyPr wrap="none" rtlCol="0">
            <a:spAutoFit/>
          </a:bodyPr>
          <a:lstStyle/>
          <a:p>
            <a:r>
              <a:rPr lang="en-GB" sz="4400" dirty="0">
                <a:solidFill>
                  <a:srgbClr val="7030A0"/>
                </a:solidFill>
              </a:rPr>
              <a:t>Ten Frame</a:t>
            </a:r>
          </a:p>
        </p:txBody>
      </p:sp>
      <p:pic>
        <p:nvPicPr>
          <p:cNvPr id="5" name="Picture 4">
            <a:extLst>
              <a:ext uri="{FF2B5EF4-FFF2-40B4-BE49-F238E27FC236}">
                <a16:creationId xmlns:a16="http://schemas.microsoft.com/office/drawing/2014/main" id="{14B68F66-1848-0B45-83AC-05FAA0E78318}"/>
              </a:ext>
            </a:extLst>
          </p:cNvPr>
          <p:cNvPicPr>
            <a:picLocks noChangeAspect="1"/>
          </p:cNvPicPr>
          <p:nvPr/>
        </p:nvPicPr>
        <p:blipFill>
          <a:blip r:embed="rId2"/>
          <a:stretch>
            <a:fillRect/>
          </a:stretch>
        </p:blipFill>
        <p:spPr>
          <a:xfrm>
            <a:off x="97503" y="2211904"/>
            <a:ext cx="4618299" cy="2210804"/>
          </a:xfrm>
          <a:prstGeom prst="rect">
            <a:avLst/>
          </a:prstGeom>
        </p:spPr>
      </p:pic>
      <p:pic>
        <p:nvPicPr>
          <p:cNvPr id="7" name="Picture 6">
            <a:extLst>
              <a:ext uri="{FF2B5EF4-FFF2-40B4-BE49-F238E27FC236}">
                <a16:creationId xmlns:a16="http://schemas.microsoft.com/office/drawing/2014/main" id="{9F6F1C75-9C0B-5446-86CB-1CF494FE73ED}"/>
              </a:ext>
            </a:extLst>
          </p:cNvPr>
          <p:cNvPicPr>
            <a:picLocks noChangeAspect="1"/>
          </p:cNvPicPr>
          <p:nvPr/>
        </p:nvPicPr>
        <p:blipFill>
          <a:blip r:embed="rId3"/>
          <a:stretch>
            <a:fillRect/>
          </a:stretch>
        </p:blipFill>
        <p:spPr>
          <a:xfrm>
            <a:off x="97503" y="4520088"/>
            <a:ext cx="7062190" cy="2337912"/>
          </a:xfrm>
          <a:prstGeom prst="rect">
            <a:avLst/>
          </a:prstGeom>
        </p:spPr>
      </p:pic>
      <p:sp>
        <p:nvSpPr>
          <p:cNvPr id="3" name="TextBox 2">
            <a:extLst>
              <a:ext uri="{FF2B5EF4-FFF2-40B4-BE49-F238E27FC236}">
                <a16:creationId xmlns:a16="http://schemas.microsoft.com/office/drawing/2014/main" id="{0AD39991-2EB8-2648-901A-87C61DEBEAA0}"/>
              </a:ext>
            </a:extLst>
          </p:cNvPr>
          <p:cNvSpPr txBox="1"/>
          <p:nvPr/>
        </p:nvSpPr>
        <p:spPr>
          <a:xfrm>
            <a:off x="97503" y="867040"/>
            <a:ext cx="8900932" cy="1477328"/>
          </a:xfrm>
          <a:prstGeom prst="rect">
            <a:avLst/>
          </a:prstGeom>
          <a:noFill/>
        </p:spPr>
        <p:txBody>
          <a:bodyPr wrap="square" rtlCol="0">
            <a:spAutoFit/>
          </a:bodyPr>
          <a:lstStyle/>
          <a:p>
            <a:r>
              <a:rPr lang="en-GB" dirty="0"/>
              <a:t>Ten frames are 2 x 5 rectangular frames that help children develop their sense of the number ten. They are a useful visual tool.</a:t>
            </a:r>
          </a:p>
          <a:p>
            <a:endParaRPr lang="en-GB" dirty="0"/>
          </a:p>
          <a:p>
            <a:r>
              <a:rPr lang="en-GB" dirty="0"/>
              <a:t>They are used as images and as a physical resource. Children can place counters or objects within the frame to practise counting, addition and subtraction.</a:t>
            </a:r>
          </a:p>
        </p:txBody>
      </p:sp>
      <p:pic>
        <p:nvPicPr>
          <p:cNvPr id="6" name="Picture 5">
            <a:extLst>
              <a:ext uri="{FF2B5EF4-FFF2-40B4-BE49-F238E27FC236}">
                <a16:creationId xmlns:a16="http://schemas.microsoft.com/office/drawing/2014/main" id="{5689364A-880D-B645-A3CE-91509D361B63}"/>
              </a:ext>
            </a:extLst>
          </p:cNvPr>
          <p:cNvPicPr>
            <a:picLocks noChangeAspect="1"/>
          </p:cNvPicPr>
          <p:nvPr/>
        </p:nvPicPr>
        <p:blipFill>
          <a:blip r:embed="rId4"/>
          <a:stretch>
            <a:fillRect/>
          </a:stretch>
        </p:blipFill>
        <p:spPr>
          <a:xfrm>
            <a:off x="5080321" y="2435511"/>
            <a:ext cx="4503516" cy="2499451"/>
          </a:xfrm>
          <a:prstGeom prst="rect">
            <a:avLst/>
          </a:prstGeom>
        </p:spPr>
      </p:pic>
      <p:sp>
        <p:nvSpPr>
          <p:cNvPr id="2" name="TextBox 1">
            <a:extLst>
              <a:ext uri="{FF2B5EF4-FFF2-40B4-BE49-F238E27FC236}">
                <a16:creationId xmlns:a16="http://schemas.microsoft.com/office/drawing/2014/main" id="{6A99A20B-1067-F542-8FD2-5873CCFD5DCF}"/>
              </a:ext>
            </a:extLst>
          </p:cNvPr>
          <p:cNvSpPr txBox="1"/>
          <p:nvPr/>
        </p:nvSpPr>
        <p:spPr>
          <a:xfrm>
            <a:off x="7639016" y="5227379"/>
            <a:ext cx="1465497" cy="923330"/>
          </a:xfrm>
          <a:prstGeom prst="rect">
            <a:avLst/>
          </a:prstGeom>
          <a:noFill/>
        </p:spPr>
        <p:txBody>
          <a:bodyPr wrap="square" rtlCol="0">
            <a:spAutoFit/>
          </a:bodyPr>
          <a:lstStyle/>
          <a:p>
            <a:r>
              <a:rPr lang="en-GB" dirty="0"/>
              <a:t>A ten frame explaining partitioning.</a:t>
            </a:r>
          </a:p>
        </p:txBody>
      </p:sp>
    </p:spTree>
    <p:extLst>
      <p:ext uri="{BB962C8B-B14F-4D97-AF65-F5344CB8AC3E}">
        <p14:creationId xmlns:p14="http://schemas.microsoft.com/office/powerpoint/2010/main" val="2735911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3D796D-4B31-E641-9481-28E617070B3B}"/>
              </a:ext>
            </a:extLst>
          </p:cNvPr>
          <p:cNvSpPr txBox="1"/>
          <p:nvPr/>
        </p:nvSpPr>
        <p:spPr>
          <a:xfrm>
            <a:off x="2728736" y="2367171"/>
            <a:ext cx="4448527" cy="2123658"/>
          </a:xfrm>
          <a:prstGeom prst="rect">
            <a:avLst/>
          </a:prstGeom>
          <a:noFill/>
        </p:spPr>
        <p:txBody>
          <a:bodyPr wrap="none" rtlCol="0">
            <a:spAutoFit/>
          </a:bodyPr>
          <a:lstStyle/>
          <a:p>
            <a:pPr algn="ctr"/>
            <a:r>
              <a:rPr lang="en-GB" sz="4400" dirty="0">
                <a:solidFill>
                  <a:srgbClr val="7030A0"/>
                </a:solidFill>
              </a:rPr>
              <a:t>Manipulatives</a:t>
            </a:r>
          </a:p>
          <a:p>
            <a:pPr algn="ctr"/>
            <a:r>
              <a:rPr lang="en-GB" sz="4400" dirty="0">
                <a:solidFill>
                  <a:srgbClr val="7030A0"/>
                </a:solidFill>
              </a:rPr>
              <a:t>or </a:t>
            </a:r>
          </a:p>
          <a:p>
            <a:pPr algn="ctr"/>
            <a:r>
              <a:rPr lang="en-GB" sz="4400" dirty="0">
                <a:solidFill>
                  <a:srgbClr val="7030A0"/>
                </a:solidFill>
              </a:rPr>
              <a:t>Physical Resources</a:t>
            </a:r>
          </a:p>
        </p:txBody>
      </p:sp>
    </p:spTree>
    <p:extLst>
      <p:ext uri="{BB962C8B-B14F-4D97-AF65-F5344CB8AC3E}">
        <p14:creationId xmlns:p14="http://schemas.microsoft.com/office/powerpoint/2010/main" val="2387403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3D796D-4B31-E641-9481-28E617070B3B}"/>
              </a:ext>
            </a:extLst>
          </p:cNvPr>
          <p:cNvSpPr txBox="1"/>
          <p:nvPr/>
        </p:nvSpPr>
        <p:spPr>
          <a:xfrm>
            <a:off x="109746" y="86025"/>
            <a:ext cx="4270721" cy="769441"/>
          </a:xfrm>
          <a:prstGeom prst="rect">
            <a:avLst/>
          </a:prstGeom>
          <a:noFill/>
        </p:spPr>
        <p:txBody>
          <a:bodyPr wrap="none" rtlCol="0">
            <a:spAutoFit/>
          </a:bodyPr>
          <a:lstStyle/>
          <a:p>
            <a:r>
              <a:rPr lang="en-GB" sz="4400" dirty="0">
                <a:solidFill>
                  <a:srgbClr val="7030A0"/>
                </a:solidFill>
              </a:rPr>
              <a:t>Base 10 or Dienes</a:t>
            </a:r>
          </a:p>
        </p:txBody>
      </p:sp>
      <p:pic>
        <p:nvPicPr>
          <p:cNvPr id="2" name="Picture 1">
            <a:extLst>
              <a:ext uri="{FF2B5EF4-FFF2-40B4-BE49-F238E27FC236}">
                <a16:creationId xmlns:a16="http://schemas.microsoft.com/office/drawing/2014/main" id="{816BBEA2-4472-624C-BC2A-F6EA69507030}"/>
              </a:ext>
            </a:extLst>
          </p:cNvPr>
          <p:cNvPicPr>
            <a:picLocks noChangeAspect="1"/>
          </p:cNvPicPr>
          <p:nvPr/>
        </p:nvPicPr>
        <p:blipFill>
          <a:blip r:embed="rId2"/>
          <a:stretch>
            <a:fillRect/>
          </a:stretch>
        </p:blipFill>
        <p:spPr>
          <a:xfrm>
            <a:off x="6375316" y="2005174"/>
            <a:ext cx="2917466" cy="2608265"/>
          </a:xfrm>
          <a:prstGeom prst="rect">
            <a:avLst/>
          </a:prstGeom>
        </p:spPr>
      </p:pic>
      <p:sp>
        <p:nvSpPr>
          <p:cNvPr id="5" name="TextBox 4">
            <a:extLst>
              <a:ext uri="{FF2B5EF4-FFF2-40B4-BE49-F238E27FC236}">
                <a16:creationId xmlns:a16="http://schemas.microsoft.com/office/drawing/2014/main" id="{53E5BE9E-84F0-8546-871E-45B7E4DBC137}"/>
              </a:ext>
            </a:extLst>
          </p:cNvPr>
          <p:cNvSpPr txBox="1"/>
          <p:nvPr/>
        </p:nvSpPr>
        <p:spPr>
          <a:xfrm>
            <a:off x="6498449" y="4780489"/>
            <a:ext cx="3164840" cy="523220"/>
          </a:xfrm>
          <a:prstGeom prst="rect">
            <a:avLst/>
          </a:prstGeom>
          <a:noFill/>
        </p:spPr>
        <p:txBody>
          <a:bodyPr wrap="square" rtlCol="0">
            <a:spAutoFit/>
          </a:bodyPr>
          <a:lstStyle/>
          <a:p>
            <a:r>
              <a:rPr lang="en-GB" sz="1400" dirty="0"/>
              <a:t>This set comprises ten rods, a flat (100), and ones.</a:t>
            </a:r>
          </a:p>
        </p:txBody>
      </p:sp>
      <p:sp>
        <p:nvSpPr>
          <p:cNvPr id="6" name="TextBox 5">
            <a:extLst>
              <a:ext uri="{FF2B5EF4-FFF2-40B4-BE49-F238E27FC236}">
                <a16:creationId xmlns:a16="http://schemas.microsoft.com/office/drawing/2014/main" id="{AD6E28CE-9EB1-CC4C-A7C4-2D847FE4680D}"/>
              </a:ext>
            </a:extLst>
          </p:cNvPr>
          <p:cNvSpPr txBox="1"/>
          <p:nvPr/>
        </p:nvSpPr>
        <p:spPr>
          <a:xfrm>
            <a:off x="109746" y="892572"/>
            <a:ext cx="9553543" cy="923330"/>
          </a:xfrm>
          <a:prstGeom prst="rect">
            <a:avLst/>
          </a:prstGeom>
          <a:noFill/>
        </p:spPr>
        <p:txBody>
          <a:bodyPr wrap="square" rtlCol="0">
            <a:spAutoFit/>
          </a:bodyPr>
          <a:lstStyle/>
          <a:p>
            <a:r>
              <a:rPr lang="en-GB" dirty="0"/>
              <a:t>Base 10 is a tool used by a range of year groups. It is used for teaching place value and the four operations, including the more complex written methods of column addition and subtraction. Children are more easily able to visualise exchanging using this resource.</a:t>
            </a:r>
          </a:p>
        </p:txBody>
      </p:sp>
      <p:pic>
        <p:nvPicPr>
          <p:cNvPr id="7" name="Picture 6">
            <a:extLst>
              <a:ext uri="{FF2B5EF4-FFF2-40B4-BE49-F238E27FC236}">
                <a16:creationId xmlns:a16="http://schemas.microsoft.com/office/drawing/2014/main" id="{AC1CB468-401B-E544-BBA0-1906D585E0B8}"/>
              </a:ext>
            </a:extLst>
          </p:cNvPr>
          <p:cNvPicPr>
            <a:picLocks noChangeAspect="1"/>
          </p:cNvPicPr>
          <p:nvPr/>
        </p:nvPicPr>
        <p:blipFill>
          <a:blip r:embed="rId3"/>
          <a:stretch>
            <a:fillRect/>
          </a:stretch>
        </p:blipFill>
        <p:spPr>
          <a:xfrm>
            <a:off x="0" y="1905191"/>
            <a:ext cx="5966038" cy="2983019"/>
          </a:xfrm>
          <a:prstGeom prst="rect">
            <a:avLst/>
          </a:prstGeom>
        </p:spPr>
      </p:pic>
      <p:pic>
        <p:nvPicPr>
          <p:cNvPr id="8" name="Picture 7">
            <a:extLst>
              <a:ext uri="{FF2B5EF4-FFF2-40B4-BE49-F238E27FC236}">
                <a16:creationId xmlns:a16="http://schemas.microsoft.com/office/drawing/2014/main" id="{E89D4C22-081A-B54A-A789-4CD89481B24C}"/>
              </a:ext>
            </a:extLst>
          </p:cNvPr>
          <p:cNvPicPr>
            <a:picLocks noChangeAspect="1"/>
          </p:cNvPicPr>
          <p:nvPr/>
        </p:nvPicPr>
        <p:blipFill>
          <a:blip r:embed="rId4"/>
          <a:stretch>
            <a:fillRect/>
          </a:stretch>
        </p:blipFill>
        <p:spPr>
          <a:xfrm>
            <a:off x="2756734" y="4466426"/>
            <a:ext cx="3011887" cy="1917825"/>
          </a:xfrm>
          <a:prstGeom prst="rect">
            <a:avLst/>
          </a:prstGeom>
        </p:spPr>
      </p:pic>
      <p:sp>
        <p:nvSpPr>
          <p:cNvPr id="9" name="TextBox 8">
            <a:extLst>
              <a:ext uri="{FF2B5EF4-FFF2-40B4-BE49-F238E27FC236}">
                <a16:creationId xmlns:a16="http://schemas.microsoft.com/office/drawing/2014/main" id="{7FB40922-E73B-AF48-8EB0-5C9F65315D8D}"/>
              </a:ext>
            </a:extLst>
          </p:cNvPr>
          <p:cNvSpPr txBox="1"/>
          <p:nvPr/>
        </p:nvSpPr>
        <p:spPr>
          <a:xfrm>
            <a:off x="2341575" y="6419642"/>
            <a:ext cx="4077783" cy="307777"/>
          </a:xfrm>
          <a:prstGeom prst="rect">
            <a:avLst/>
          </a:prstGeom>
          <a:noFill/>
        </p:spPr>
        <p:txBody>
          <a:bodyPr wrap="none" rtlCol="0">
            <a:spAutoFit/>
          </a:bodyPr>
          <a:lstStyle/>
          <a:p>
            <a:r>
              <a:rPr lang="en-GB" sz="1400" dirty="0"/>
              <a:t>Working with Dienes to understand division in Year 3.</a:t>
            </a:r>
          </a:p>
        </p:txBody>
      </p:sp>
      <p:sp>
        <p:nvSpPr>
          <p:cNvPr id="3" name="TextBox 2">
            <a:extLst>
              <a:ext uri="{FF2B5EF4-FFF2-40B4-BE49-F238E27FC236}">
                <a16:creationId xmlns:a16="http://schemas.microsoft.com/office/drawing/2014/main" id="{E401EAA0-428C-5441-963B-9B5AA3542862}"/>
              </a:ext>
            </a:extLst>
          </p:cNvPr>
          <p:cNvSpPr txBox="1"/>
          <p:nvPr/>
        </p:nvSpPr>
        <p:spPr>
          <a:xfrm>
            <a:off x="109746" y="4734322"/>
            <a:ext cx="2188291" cy="307777"/>
          </a:xfrm>
          <a:prstGeom prst="rect">
            <a:avLst/>
          </a:prstGeom>
          <a:noFill/>
        </p:spPr>
        <p:txBody>
          <a:bodyPr wrap="none" rtlCol="0">
            <a:spAutoFit/>
          </a:bodyPr>
          <a:lstStyle/>
          <a:p>
            <a:r>
              <a:rPr lang="en-GB" sz="1400" dirty="0"/>
              <a:t>Exchanging ten 10s for 100.</a:t>
            </a:r>
          </a:p>
        </p:txBody>
      </p:sp>
    </p:spTree>
    <p:extLst>
      <p:ext uri="{BB962C8B-B14F-4D97-AF65-F5344CB8AC3E}">
        <p14:creationId xmlns:p14="http://schemas.microsoft.com/office/powerpoint/2010/main" val="2124041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97A555-0CDE-2045-824A-6F0272F4F3FA}"/>
              </a:ext>
            </a:extLst>
          </p:cNvPr>
          <p:cNvSpPr txBox="1"/>
          <p:nvPr/>
        </p:nvSpPr>
        <p:spPr>
          <a:xfrm>
            <a:off x="119217" y="180622"/>
            <a:ext cx="2240742" cy="769441"/>
          </a:xfrm>
          <a:prstGeom prst="rect">
            <a:avLst/>
          </a:prstGeom>
          <a:noFill/>
        </p:spPr>
        <p:txBody>
          <a:bodyPr wrap="none" rtlCol="0">
            <a:spAutoFit/>
          </a:bodyPr>
          <a:lstStyle/>
          <a:p>
            <a:r>
              <a:rPr lang="en-GB" sz="4400" dirty="0">
                <a:solidFill>
                  <a:srgbClr val="7030A0"/>
                </a:solidFill>
              </a:rPr>
              <a:t>Contents</a:t>
            </a:r>
          </a:p>
        </p:txBody>
      </p:sp>
      <p:sp>
        <p:nvSpPr>
          <p:cNvPr id="5" name="TextBox 4">
            <a:extLst>
              <a:ext uri="{FF2B5EF4-FFF2-40B4-BE49-F238E27FC236}">
                <a16:creationId xmlns:a16="http://schemas.microsoft.com/office/drawing/2014/main" id="{E67CC7BC-8360-014B-A28A-7F3BF33F408D}"/>
              </a:ext>
            </a:extLst>
          </p:cNvPr>
          <p:cNvSpPr txBox="1"/>
          <p:nvPr/>
        </p:nvSpPr>
        <p:spPr>
          <a:xfrm>
            <a:off x="230623" y="978932"/>
            <a:ext cx="683777" cy="369332"/>
          </a:xfrm>
          <a:prstGeom prst="rect">
            <a:avLst/>
          </a:prstGeom>
          <a:noFill/>
        </p:spPr>
        <p:txBody>
          <a:bodyPr wrap="none" rtlCol="0">
            <a:spAutoFit/>
          </a:bodyPr>
          <a:lstStyle/>
          <a:p>
            <a:r>
              <a:rPr lang="en-GB" dirty="0">
                <a:hlinkClick r:id="rId2" action="ppaction://hlinksldjump"/>
              </a:rPr>
              <a:t>Array</a:t>
            </a:r>
            <a:endParaRPr lang="en-GB" dirty="0"/>
          </a:p>
        </p:txBody>
      </p:sp>
      <p:sp>
        <p:nvSpPr>
          <p:cNvPr id="6" name="TextBox 5">
            <a:extLst>
              <a:ext uri="{FF2B5EF4-FFF2-40B4-BE49-F238E27FC236}">
                <a16:creationId xmlns:a16="http://schemas.microsoft.com/office/drawing/2014/main" id="{4754EC52-E90E-B84D-AB40-DB4984D7BA18}"/>
              </a:ext>
            </a:extLst>
          </p:cNvPr>
          <p:cNvSpPr txBox="1"/>
          <p:nvPr/>
        </p:nvSpPr>
        <p:spPr>
          <a:xfrm>
            <a:off x="230623" y="1345062"/>
            <a:ext cx="2336986" cy="369332"/>
          </a:xfrm>
          <a:prstGeom prst="rect">
            <a:avLst/>
          </a:prstGeom>
          <a:noFill/>
        </p:spPr>
        <p:txBody>
          <a:bodyPr wrap="none" rtlCol="0">
            <a:spAutoFit/>
          </a:bodyPr>
          <a:lstStyle/>
          <a:p>
            <a:r>
              <a:rPr lang="en-GB" dirty="0">
                <a:hlinkClick r:id="rId3" action="ppaction://hlinksldjump"/>
              </a:rPr>
              <a:t>Bridging or Crossing 10</a:t>
            </a:r>
            <a:endParaRPr lang="en-GB" dirty="0"/>
          </a:p>
        </p:txBody>
      </p:sp>
      <p:sp>
        <p:nvSpPr>
          <p:cNvPr id="7" name="TextBox 6">
            <a:extLst>
              <a:ext uri="{FF2B5EF4-FFF2-40B4-BE49-F238E27FC236}">
                <a16:creationId xmlns:a16="http://schemas.microsoft.com/office/drawing/2014/main" id="{82F76FAC-06FD-1647-8A5B-B3FE971AFCE6}"/>
              </a:ext>
            </a:extLst>
          </p:cNvPr>
          <p:cNvSpPr txBox="1"/>
          <p:nvPr/>
        </p:nvSpPr>
        <p:spPr>
          <a:xfrm>
            <a:off x="222383" y="1714027"/>
            <a:ext cx="2998257" cy="369332"/>
          </a:xfrm>
          <a:prstGeom prst="rect">
            <a:avLst/>
          </a:prstGeom>
          <a:noFill/>
        </p:spPr>
        <p:txBody>
          <a:bodyPr wrap="none" rtlCol="0">
            <a:spAutoFit/>
          </a:bodyPr>
          <a:lstStyle/>
          <a:p>
            <a:r>
              <a:rPr lang="en-GB" dirty="0">
                <a:hlinkClick r:id="rId4" action="ppaction://hlinksldjump"/>
              </a:rPr>
              <a:t>Commutative Law or Property</a:t>
            </a:r>
            <a:endParaRPr lang="en-GB" dirty="0"/>
          </a:p>
        </p:txBody>
      </p:sp>
      <p:sp>
        <p:nvSpPr>
          <p:cNvPr id="8" name="TextBox 7">
            <a:extLst>
              <a:ext uri="{FF2B5EF4-FFF2-40B4-BE49-F238E27FC236}">
                <a16:creationId xmlns:a16="http://schemas.microsoft.com/office/drawing/2014/main" id="{D97CE339-F9A2-CB49-8064-7239481060E7}"/>
              </a:ext>
            </a:extLst>
          </p:cNvPr>
          <p:cNvSpPr txBox="1"/>
          <p:nvPr/>
        </p:nvSpPr>
        <p:spPr>
          <a:xfrm>
            <a:off x="222383" y="2079790"/>
            <a:ext cx="2792944" cy="369332"/>
          </a:xfrm>
          <a:prstGeom prst="rect">
            <a:avLst/>
          </a:prstGeom>
          <a:noFill/>
        </p:spPr>
        <p:txBody>
          <a:bodyPr wrap="none" rtlCol="0">
            <a:spAutoFit/>
          </a:bodyPr>
          <a:lstStyle/>
          <a:p>
            <a:r>
              <a:rPr lang="en-GB" dirty="0">
                <a:hlinkClick r:id="rId5" action="ppaction://hlinksldjump"/>
              </a:rPr>
              <a:t>Concrete, Pictorial, Abstract</a:t>
            </a:r>
            <a:endParaRPr lang="en-GB" dirty="0"/>
          </a:p>
        </p:txBody>
      </p:sp>
      <p:sp>
        <p:nvSpPr>
          <p:cNvPr id="9" name="TextBox 8">
            <a:extLst>
              <a:ext uri="{FF2B5EF4-FFF2-40B4-BE49-F238E27FC236}">
                <a16:creationId xmlns:a16="http://schemas.microsoft.com/office/drawing/2014/main" id="{298E3CBD-945E-5D47-A790-CB6EA7B7A2D0}"/>
              </a:ext>
            </a:extLst>
          </p:cNvPr>
          <p:cNvSpPr txBox="1"/>
          <p:nvPr/>
        </p:nvSpPr>
        <p:spPr>
          <a:xfrm>
            <a:off x="230623" y="2439152"/>
            <a:ext cx="904415" cy="369332"/>
          </a:xfrm>
          <a:prstGeom prst="rect">
            <a:avLst/>
          </a:prstGeom>
          <a:noFill/>
        </p:spPr>
        <p:txBody>
          <a:bodyPr wrap="none" rtlCol="0">
            <a:spAutoFit/>
          </a:bodyPr>
          <a:lstStyle/>
          <a:p>
            <a:r>
              <a:rPr lang="en-GB" dirty="0">
                <a:hlinkClick r:id="rId6" action="ppaction://hlinksldjump"/>
              </a:rPr>
              <a:t>Fluency</a:t>
            </a:r>
            <a:endParaRPr lang="en-GB" dirty="0"/>
          </a:p>
        </p:txBody>
      </p:sp>
      <p:sp>
        <p:nvSpPr>
          <p:cNvPr id="10" name="TextBox 9">
            <a:extLst>
              <a:ext uri="{FF2B5EF4-FFF2-40B4-BE49-F238E27FC236}">
                <a16:creationId xmlns:a16="http://schemas.microsoft.com/office/drawing/2014/main" id="{36D01CF2-7854-9F45-B234-AF06C08FA3C7}"/>
              </a:ext>
            </a:extLst>
          </p:cNvPr>
          <p:cNvSpPr txBox="1"/>
          <p:nvPr/>
        </p:nvSpPr>
        <p:spPr>
          <a:xfrm>
            <a:off x="230623" y="2785906"/>
            <a:ext cx="1056187" cy="369332"/>
          </a:xfrm>
          <a:prstGeom prst="rect">
            <a:avLst/>
          </a:prstGeom>
          <a:noFill/>
        </p:spPr>
        <p:txBody>
          <a:bodyPr wrap="none" rtlCol="0">
            <a:spAutoFit/>
          </a:bodyPr>
          <a:lstStyle/>
          <a:p>
            <a:r>
              <a:rPr lang="en-GB" dirty="0">
                <a:hlinkClick r:id="rId7" action="ppaction://hlinksldjump"/>
              </a:rPr>
              <a:t>Grouping</a:t>
            </a:r>
            <a:endParaRPr lang="en-GB" dirty="0"/>
          </a:p>
        </p:txBody>
      </p:sp>
      <p:sp>
        <p:nvSpPr>
          <p:cNvPr id="11" name="TextBox 10">
            <a:extLst>
              <a:ext uri="{FF2B5EF4-FFF2-40B4-BE49-F238E27FC236}">
                <a16:creationId xmlns:a16="http://schemas.microsoft.com/office/drawing/2014/main" id="{C826297E-A6FB-2C45-9134-3A73390EAABB}"/>
              </a:ext>
            </a:extLst>
          </p:cNvPr>
          <p:cNvSpPr txBox="1"/>
          <p:nvPr/>
        </p:nvSpPr>
        <p:spPr>
          <a:xfrm>
            <a:off x="230623" y="3122690"/>
            <a:ext cx="1948675" cy="369332"/>
          </a:xfrm>
          <a:prstGeom prst="rect">
            <a:avLst/>
          </a:prstGeom>
          <a:noFill/>
        </p:spPr>
        <p:txBody>
          <a:bodyPr wrap="none" rtlCol="0">
            <a:spAutoFit/>
          </a:bodyPr>
          <a:lstStyle/>
          <a:p>
            <a:r>
              <a:rPr lang="en-GB" dirty="0">
                <a:hlinkClick r:id="rId8" action="ppaction://hlinksldjump"/>
              </a:rPr>
              <a:t>Inverse Operations</a:t>
            </a:r>
            <a:endParaRPr lang="en-GB" dirty="0"/>
          </a:p>
        </p:txBody>
      </p:sp>
      <p:sp>
        <p:nvSpPr>
          <p:cNvPr id="12" name="TextBox 11">
            <a:extLst>
              <a:ext uri="{FF2B5EF4-FFF2-40B4-BE49-F238E27FC236}">
                <a16:creationId xmlns:a16="http://schemas.microsoft.com/office/drawing/2014/main" id="{3C7668F1-BF8A-6E48-AD24-8CAE4622767B}"/>
              </a:ext>
            </a:extLst>
          </p:cNvPr>
          <p:cNvSpPr txBox="1"/>
          <p:nvPr/>
        </p:nvSpPr>
        <p:spPr>
          <a:xfrm>
            <a:off x="222383" y="3481356"/>
            <a:ext cx="1590500" cy="369332"/>
          </a:xfrm>
          <a:prstGeom prst="rect">
            <a:avLst/>
          </a:prstGeom>
          <a:noFill/>
        </p:spPr>
        <p:txBody>
          <a:bodyPr wrap="none" rtlCol="0">
            <a:spAutoFit/>
          </a:bodyPr>
          <a:lstStyle/>
          <a:p>
            <a:r>
              <a:rPr lang="en-GB" dirty="0">
                <a:hlinkClick r:id="rId9" action="ppaction://hlinksldjump"/>
              </a:rPr>
              <a:t>Number Bonds</a:t>
            </a:r>
            <a:endParaRPr lang="en-GB" dirty="0"/>
          </a:p>
        </p:txBody>
      </p:sp>
      <p:sp>
        <p:nvSpPr>
          <p:cNvPr id="13" name="TextBox 12">
            <a:extLst>
              <a:ext uri="{FF2B5EF4-FFF2-40B4-BE49-F238E27FC236}">
                <a16:creationId xmlns:a16="http://schemas.microsoft.com/office/drawing/2014/main" id="{2B253393-6375-024A-A2C5-A8F2C4C20A10}"/>
              </a:ext>
            </a:extLst>
          </p:cNvPr>
          <p:cNvSpPr txBox="1"/>
          <p:nvPr/>
        </p:nvSpPr>
        <p:spPr>
          <a:xfrm>
            <a:off x="217772" y="3818140"/>
            <a:ext cx="1221360" cy="369332"/>
          </a:xfrm>
          <a:prstGeom prst="rect">
            <a:avLst/>
          </a:prstGeom>
          <a:noFill/>
        </p:spPr>
        <p:txBody>
          <a:bodyPr wrap="none" rtlCol="0">
            <a:spAutoFit/>
          </a:bodyPr>
          <a:lstStyle/>
          <a:p>
            <a:r>
              <a:rPr lang="en-GB" dirty="0">
                <a:hlinkClick r:id="rId10" action="ppaction://hlinksldjump"/>
              </a:rPr>
              <a:t>Operations</a:t>
            </a:r>
            <a:endParaRPr lang="en-GB" dirty="0"/>
          </a:p>
        </p:txBody>
      </p:sp>
      <p:sp>
        <p:nvSpPr>
          <p:cNvPr id="14" name="TextBox 13">
            <a:extLst>
              <a:ext uri="{FF2B5EF4-FFF2-40B4-BE49-F238E27FC236}">
                <a16:creationId xmlns:a16="http://schemas.microsoft.com/office/drawing/2014/main" id="{485763A0-A8FE-C141-BF0A-25E9EC07F466}"/>
              </a:ext>
            </a:extLst>
          </p:cNvPr>
          <p:cNvSpPr txBox="1"/>
          <p:nvPr/>
        </p:nvSpPr>
        <p:spPr>
          <a:xfrm>
            <a:off x="217772" y="4165590"/>
            <a:ext cx="3327642" cy="369332"/>
          </a:xfrm>
          <a:prstGeom prst="rect">
            <a:avLst/>
          </a:prstGeom>
          <a:noFill/>
        </p:spPr>
        <p:txBody>
          <a:bodyPr wrap="none" rtlCol="0">
            <a:spAutoFit/>
          </a:bodyPr>
          <a:lstStyle/>
          <a:p>
            <a:r>
              <a:rPr lang="en-GB" dirty="0">
                <a:hlinkClick r:id="rId11" action="ppaction://hlinksldjump"/>
              </a:rPr>
              <a:t>Partitioning (Flexible Partitioning)</a:t>
            </a:r>
            <a:endParaRPr lang="en-GB" dirty="0"/>
          </a:p>
        </p:txBody>
      </p:sp>
      <p:sp>
        <p:nvSpPr>
          <p:cNvPr id="15" name="TextBox 14">
            <a:extLst>
              <a:ext uri="{FF2B5EF4-FFF2-40B4-BE49-F238E27FC236}">
                <a16:creationId xmlns:a16="http://schemas.microsoft.com/office/drawing/2014/main" id="{DFA8B200-51DC-BF42-97E4-B568971DEEC8}"/>
              </a:ext>
            </a:extLst>
          </p:cNvPr>
          <p:cNvSpPr txBox="1"/>
          <p:nvPr/>
        </p:nvSpPr>
        <p:spPr>
          <a:xfrm>
            <a:off x="230623" y="4531353"/>
            <a:ext cx="1252266" cy="369332"/>
          </a:xfrm>
          <a:prstGeom prst="rect">
            <a:avLst/>
          </a:prstGeom>
          <a:noFill/>
        </p:spPr>
        <p:txBody>
          <a:bodyPr wrap="none" rtlCol="0">
            <a:spAutoFit/>
          </a:bodyPr>
          <a:lstStyle/>
          <a:p>
            <a:r>
              <a:rPr lang="en-GB" dirty="0">
                <a:hlinkClick r:id="rId12" action="ppaction://hlinksldjump"/>
              </a:rPr>
              <a:t>Place Value</a:t>
            </a:r>
            <a:endParaRPr lang="en-GB" dirty="0"/>
          </a:p>
        </p:txBody>
      </p:sp>
      <p:sp>
        <p:nvSpPr>
          <p:cNvPr id="16" name="TextBox 15">
            <a:extLst>
              <a:ext uri="{FF2B5EF4-FFF2-40B4-BE49-F238E27FC236}">
                <a16:creationId xmlns:a16="http://schemas.microsoft.com/office/drawing/2014/main" id="{33B6E6A5-D77D-3541-BF09-6F18B21D78CC}"/>
              </a:ext>
            </a:extLst>
          </p:cNvPr>
          <p:cNvSpPr txBox="1"/>
          <p:nvPr/>
        </p:nvSpPr>
        <p:spPr>
          <a:xfrm>
            <a:off x="230623" y="4892512"/>
            <a:ext cx="1148841" cy="369332"/>
          </a:xfrm>
          <a:prstGeom prst="rect">
            <a:avLst/>
          </a:prstGeom>
          <a:noFill/>
        </p:spPr>
        <p:txBody>
          <a:bodyPr wrap="none" rtlCol="0">
            <a:spAutoFit/>
          </a:bodyPr>
          <a:lstStyle/>
          <a:p>
            <a:r>
              <a:rPr lang="en-GB" dirty="0">
                <a:hlinkClick r:id="rId13" action="ppaction://hlinksldjump"/>
              </a:rPr>
              <a:t>Reasoning</a:t>
            </a:r>
            <a:endParaRPr lang="en-GB" dirty="0"/>
          </a:p>
        </p:txBody>
      </p:sp>
      <p:sp>
        <p:nvSpPr>
          <p:cNvPr id="17" name="TextBox 16">
            <a:extLst>
              <a:ext uri="{FF2B5EF4-FFF2-40B4-BE49-F238E27FC236}">
                <a16:creationId xmlns:a16="http://schemas.microsoft.com/office/drawing/2014/main" id="{570805FD-565C-2647-9DDA-03EAD5E41FD4}"/>
              </a:ext>
            </a:extLst>
          </p:cNvPr>
          <p:cNvSpPr txBox="1"/>
          <p:nvPr/>
        </p:nvSpPr>
        <p:spPr>
          <a:xfrm>
            <a:off x="217772" y="5268805"/>
            <a:ext cx="1158074" cy="369332"/>
          </a:xfrm>
          <a:prstGeom prst="rect">
            <a:avLst/>
          </a:prstGeom>
          <a:noFill/>
        </p:spPr>
        <p:txBody>
          <a:bodyPr wrap="none" rtlCol="0">
            <a:spAutoFit/>
          </a:bodyPr>
          <a:lstStyle/>
          <a:p>
            <a:r>
              <a:rPr lang="en-GB" dirty="0">
                <a:hlinkClick r:id="rId14" action="ppaction://hlinksldjump"/>
              </a:rPr>
              <a:t>Ten Frame</a:t>
            </a:r>
            <a:endParaRPr lang="en-GB" dirty="0"/>
          </a:p>
        </p:txBody>
      </p:sp>
      <p:sp>
        <p:nvSpPr>
          <p:cNvPr id="18" name="TextBox 17">
            <a:extLst>
              <a:ext uri="{FF2B5EF4-FFF2-40B4-BE49-F238E27FC236}">
                <a16:creationId xmlns:a16="http://schemas.microsoft.com/office/drawing/2014/main" id="{E65B4319-23CE-1E4B-8230-AE64D48212D2}"/>
              </a:ext>
            </a:extLst>
          </p:cNvPr>
          <p:cNvSpPr txBox="1"/>
          <p:nvPr/>
        </p:nvSpPr>
        <p:spPr>
          <a:xfrm>
            <a:off x="5746045" y="950063"/>
            <a:ext cx="3559692" cy="369332"/>
          </a:xfrm>
          <a:prstGeom prst="rect">
            <a:avLst/>
          </a:prstGeom>
          <a:noFill/>
        </p:spPr>
        <p:txBody>
          <a:bodyPr wrap="none" rtlCol="0">
            <a:spAutoFit/>
          </a:bodyPr>
          <a:lstStyle/>
          <a:p>
            <a:r>
              <a:rPr lang="en-GB" dirty="0">
                <a:hlinkClick r:id="rId15" action="ppaction://hlinksldjump"/>
              </a:rPr>
              <a:t>Manipulatives or Physical Resources</a:t>
            </a:r>
            <a:endParaRPr lang="en-GB" dirty="0"/>
          </a:p>
        </p:txBody>
      </p:sp>
      <p:sp>
        <p:nvSpPr>
          <p:cNvPr id="19" name="TextBox 18">
            <a:extLst>
              <a:ext uri="{FF2B5EF4-FFF2-40B4-BE49-F238E27FC236}">
                <a16:creationId xmlns:a16="http://schemas.microsoft.com/office/drawing/2014/main" id="{C611FE9C-A258-7141-BBD1-8B6A16E0B017}"/>
              </a:ext>
            </a:extLst>
          </p:cNvPr>
          <p:cNvSpPr txBox="1"/>
          <p:nvPr/>
        </p:nvSpPr>
        <p:spPr>
          <a:xfrm>
            <a:off x="5953695" y="1308890"/>
            <a:ext cx="1858201" cy="369332"/>
          </a:xfrm>
          <a:prstGeom prst="rect">
            <a:avLst/>
          </a:prstGeom>
          <a:noFill/>
        </p:spPr>
        <p:txBody>
          <a:bodyPr wrap="none" rtlCol="0">
            <a:spAutoFit/>
          </a:bodyPr>
          <a:lstStyle/>
          <a:p>
            <a:r>
              <a:rPr lang="en-GB" dirty="0">
                <a:hlinkClick r:id="rId16" action="ppaction://hlinksldjump"/>
              </a:rPr>
              <a:t>Base 10 or Dienes</a:t>
            </a:r>
            <a:endParaRPr lang="en-GB" dirty="0"/>
          </a:p>
        </p:txBody>
      </p:sp>
      <p:sp>
        <p:nvSpPr>
          <p:cNvPr id="20" name="TextBox 19">
            <a:extLst>
              <a:ext uri="{FF2B5EF4-FFF2-40B4-BE49-F238E27FC236}">
                <a16:creationId xmlns:a16="http://schemas.microsoft.com/office/drawing/2014/main" id="{64DADEA6-5569-524D-B8F1-4718D31D3AE6}"/>
              </a:ext>
            </a:extLst>
          </p:cNvPr>
          <p:cNvSpPr txBox="1"/>
          <p:nvPr/>
        </p:nvSpPr>
        <p:spPr>
          <a:xfrm>
            <a:off x="5953695" y="1667717"/>
            <a:ext cx="1346844" cy="369332"/>
          </a:xfrm>
          <a:prstGeom prst="rect">
            <a:avLst/>
          </a:prstGeom>
          <a:noFill/>
        </p:spPr>
        <p:txBody>
          <a:bodyPr wrap="none" rtlCol="0">
            <a:spAutoFit/>
          </a:bodyPr>
          <a:lstStyle/>
          <a:p>
            <a:r>
              <a:rPr lang="en-GB" dirty="0">
                <a:hlinkClick r:id="rId17" action="ppaction://hlinksldjump"/>
              </a:rPr>
              <a:t>Bead Strings</a:t>
            </a:r>
            <a:endParaRPr lang="en-GB" dirty="0"/>
          </a:p>
        </p:txBody>
      </p:sp>
      <p:sp>
        <p:nvSpPr>
          <p:cNvPr id="21" name="TextBox 20">
            <a:extLst>
              <a:ext uri="{FF2B5EF4-FFF2-40B4-BE49-F238E27FC236}">
                <a16:creationId xmlns:a16="http://schemas.microsoft.com/office/drawing/2014/main" id="{70316C3D-CB4F-E643-97C7-E16DDDFBF980}"/>
              </a:ext>
            </a:extLst>
          </p:cNvPr>
          <p:cNvSpPr txBox="1"/>
          <p:nvPr/>
        </p:nvSpPr>
        <p:spPr>
          <a:xfrm>
            <a:off x="5957431" y="2037049"/>
            <a:ext cx="1027269" cy="369332"/>
          </a:xfrm>
          <a:prstGeom prst="rect">
            <a:avLst/>
          </a:prstGeom>
          <a:noFill/>
        </p:spPr>
        <p:txBody>
          <a:bodyPr wrap="none" rtlCol="0">
            <a:spAutoFit/>
          </a:bodyPr>
          <a:lstStyle/>
          <a:p>
            <a:r>
              <a:rPr lang="en-GB" dirty="0">
                <a:hlinkClick r:id="rId18" action="ppaction://hlinksldjump"/>
              </a:rPr>
              <a:t>Counters</a:t>
            </a:r>
            <a:endParaRPr lang="en-GB" dirty="0"/>
          </a:p>
        </p:txBody>
      </p:sp>
      <p:sp>
        <p:nvSpPr>
          <p:cNvPr id="22" name="TextBox 21">
            <a:extLst>
              <a:ext uri="{FF2B5EF4-FFF2-40B4-BE49-F238E27FC236}">
                <a16:creationId xmlns:a16="http://schemas.microsoft.com/office/drawing/2014/main" id="{C7A3782D-5730-844C-B1D8-0F5108F859D9}"/>
              </a:ext>
            </a:extLst>
          </p:cNvPr>
          <p:cNvSpPr txBox="1"/>
          <p:nvPr/>
        </p:nvSpPr>
        <p:spPr>
          <a:xfrm>
            <a:off x="5953695" y="2382853"/>
            <a:ext cx="1672509" cy="369332"/>
          </a:xfrm>
          <a:prstGeom prst="rect">
            <a:avLst/>
          </a:prstGeom>
          <a:noFill/>
        </p:spPr>
        <p:txBody>
          <a:bodyPr wrap="none" rtlCol="0">
            <a:spAutoFit/>
          </a:bodyPr>
          <a:lstStyle/>
          <a:p>
            <a:r>
              <a:rPr lang="en-GB" dirty="0">
                <a:hlinkClick r:id="rId19" action="ppaction://hlinksldjump"/>
              </a:rPr>
              <a:t>Cuisenaire Rods</a:t>
            </a:r>
            <a:endParaRPr lang="en-GB" dirty="0"/>
          </a:p>
        </p:txBody>
      </p:sp>
      <p:sp>
        <p:nvSpPr>
          <p:cNvPr id="23" name="TextBox 22">
            <a:extLst>
              <a:ext uri="{FF2B5EF4-FFF2-40B4-BE49-F238E27FC236}">
                <a16:creationId xmlns:a16="http://schemas.microsoft.com/office/drawing/2014/main" id="{96461039-3597-CE44-AC68-2A1883C2ED5A}"/>
              </a:ext>
            </a:extLst>
          </p:cNvPr>
          <p:cNvSpPr txBox="1"/>
          <p:nvPr/>
        </p:nvSpPr>
        <p:spPr>
          <a:xfrm>
            <a:off x="5953695" y="2741680"/>
            <a:ext cx="3302186" cy="369332"/>
          </a:xfrm>
          <a:prstGeom prst="rect">
            <a:avLst/>
          </a:prstGeom>
          <a:noFill/>
        </p:spPr>
        <p:txBody>
          <a:bodyPr wrap="none" rtlCol="0">
            <a:spAutoFit/>
          </a:bodyPr>
          <a:lstStyle/>
          <a:p>
            <a:r>
              <a:rPr lang="en-GB" dirty="0">
                <a:hlinkClick r:id="rId20" action="ppaction://hlinksldjump"/>
              </a:rPr>
              <a:t>Number lines and Number Tracks</a:t>
            </a:r>
            <a:endParaRPr lang="en-GB" dirty="0"/>
          </a:p>
        </p:txBody>
      </p:sp>
      <p:sp>
        <p:nvSpPr>
          <p:cNvPr id="24" name="TextBox 23">
            <a:extLst>
              <a:ext uri="{FF2B5EF4-FFF2-40B4-BE49-F238E27FC236}">
                <a16:creationId xmlns:a16="http://schemas.microsoft.com/office/drawing/2014/main" id="{B51BD25E-F8CF-8A4C-A67C-CCCE2797ACE3}"/>
              </a:ext>
            </a:extLst>
          </p:cNvPr>
          <p:cNvSpPr txBox="1"/>
          <p:nvPr/>
        </p:nvSpPr>
        <p:spPr>
          <a:xfrm>
            <a:off x="5954898" y="3097989"/>
            <a:ext cx="1032334" cy="369332"/>
          </a:xfrm>
          <a:prstGeom prst="rect">
            <a:avLst/>
          </a:prstGeom>
          <a:noFill/>
        </p:spPr>
        <p:txBody>
          <a:bodyPr wrap="none" rtlCol="0">
            <a:spAutoFit/>
          </a:bodyPr>
          <a:lstStyle/>
          <a:p>
            <a:r>
              <a:rPr lang="en-GB" dirty="0">
                <a:hlinkClick r:id="rId21" action="ppaction://hlinksldjump"/>
              </a:rPr>
              <a:t>Numicon</a:t>
            </a:r>
            <a:endParaRPr lang="en-GB" dirty="0"/>
          </a:p>
        </p:txBody>
      </p:sp>
    </p:spTree>
    <p:extLst>
      <p:ext uri="{BB962C8B-B14F-4D97-AF65-F5344CB8AC3E}">
        <p14:creationId xmlns:p14="http://schemas.microsoft.com/office/powerpoint/2010/main" val="1028208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3D796D-4B31-E641-9481-28E617070B3B}"/>
              </a:ext>
            </a:extLst>
          </p:cNvPr>
          <p:cNvSpPr txBox="1"/>
          <p:nvPr/>
        </p:nvSpPr>
        <p:spPr>
          <a:xfrm>
            <a:off x="86283" y="109173"/>
            <a:ext cx="3026791" cy="769441"/>
          </a:xfrm>
          <a:prstGeom prst="rect">
            <a:avLst/>
          </a:prstGeom>
          <a:noFill/>
        </p:spPr>
        <p:txBody>
          <a:bodyPr wrap="none" rtlCol="0">
            <a:spAutoFit/>
          </a:bodyPr>
          <a:lstStyle/>
          <a:p>
            <a:r>
              <a:rPr lang="en-GB" sz="4400" dirty="0">
                <a:solidFill>
                  <a:srgbClr val="7030A0"/>
                </a:solidFill>
              </a:rPr>
              <a:t>Bead Strings</a:t>
            </a:r>
          </a:p>
        </p:txBody>
      </p:sp>
      <p:pic>
        <p:nvPicPr>
          <p:cNvPr id="2" name="Picture 1">
            <a:extLst>
              <a:ext uri="{FF2B5EF4-FFF2-40B4-BE49-F238E27FC236}">
                <a16:creationId xmlns:a16="http://schemas.microsoft.com/office/drawing/2014/main" id="{9140D8ED-45E5-124F-915D-374F0FD05A1E}"/>
              </a:ext>
            </a:extLst>
          </p:cNvPr>
          <p:cNvPicPr>
            <a:picLocks noChangeAspect="1"/>
          </p:cNvPicPr>
          <p:nvPr/>
        </p:nvPicPr>
        <p:blipFill>
          <a:blip r:embed="rId2"/>
          <a:stretch>
            <a:fillRect/>
          </a:stretch>
        </p:blipFill>
        <p:spPr>
          <a:xfrm>
            <a:off x="2933127" y="2658584"/>
            <a:ext cx="3780717" cy="3499718"/>
          </a:xfrm>
          <a:prstGeom prst="rect">
            <a:avLst/>
          </a:prstGeom>
        </p:spPr>
      </p:pic>
      <p:sp>
        <p:nvSpPr>
          <p:cNvPr id="3" name="TextBox 2">
            <a:extLst>
              <a:ext uri="{FF2B5EF4-FFF2-40B4-BE49-F238E27FC236}">
                <a16:creationId xmlns:a16="http://schemas.microsoft.com/office/drawing/2014/main" id="{21D310C6-ACDC-F947-8AC0-2BE6F9F7B1F2}"/>
              </a:ext>
            </a:extLst>
          </p:cNvPr>
          <p:cNvSpPr txBox="1"/>
          <p:nvPr/>
        </p:nvSpPr>
        <p:spPr>
          <a:xfrm>
            <a:off x="86283" y="985566"/>
            <a:ext cx="9474406" cy="1754326"/>
          </a:xfrm>
          <a:prstGeom prst="rect">
            <a:avLst/>
          </a:prstGeom>
          <a:noFill/>
        </p:spPr>
        <p:txBody>
          <a:bodyPr wrap="square" rtlCol="0">
            <a:spAutoFit/>
          </a:bodyPr>
          <a:lstStyle/>
          <a:p>
            <a:r>
              <a:rPr lang="en-GB" dirty="0"/>
              <a:t>The beads on a bead string are grouped by colour.</a:t>
            </a:r>
          </a:p>
          <a:p>
            <a:endParaRPr lang="en-GB" dirty="0"/>
          </a:p>
          <a:p>
            <a:r>
              <a:rPr lang="en-GB" dirty="0"/>
              <a:t>Bead strings can consist of 10, 20 or 100 beads.</a:t>
            </a:r>
          </a:p>
          <a:p>
            <a:endParaRPr lang="en-GB" dirty="0"/>
          </a:p>
          <a:p>
            <a:r>
              <a:rPr lang="en-GB" dirty="0"/>
              <a:t>They are used for developing number sense, number bonds, counting, place value, partitioning.</a:t>
            </a:r>
          </a:p>
          <a:p>
            <a:endParaRPr lang="en-GB" dirty="0"/>
          </a:p>
        </p:txBody>
      </p:sp>
      <p:sp>
        <p:nvSpPr>
          <p:cNvPr id="5" name="TextBox 4">
            <a:extLst>
              <a:ext uri="{FF2B5EF4-FFF2-40B4-BE49-F238E27FC236}">
                <a16:creationId xmlns:a16="http://schemas.microsoft.com/office/drawing/2014/main" id="{09A9DFEB-8531-AD49-9861-CEB62EE44AF7}"/>
              </a:ext>
            </a:extLst>
          </p:cNvPr>
          <p:cNvSpPr txBox="1"/>
          <p:nvPr/>
        </p:nvSpPr>
        <p:spPr>
          <a:xfrm>
            <a:off x="2532537" y="6158302"/>
            <a:ext cx="4581895" cy="307777"/>
          </a:xfrm>
          <a:prstGeom prst="rect">
            <a:avLst/>
          </a:prstGeom>
          <a:noFill/>
        </p:spPr>
        <p:txBody>
          <a:bodyPr wrap="none" rtlCol="0">
            <a:spAutoFit/>
          </a:bodyPr>
          <a:lstStyle/>
          <a:p>
            <a:r>
              <a:rPr lang="en-GB" sz="1400" dirty="0"/>
              <a:t>This is a 100 bead string. Each group of 10 is easy to identify.</a:t>
            </a:r>
          </a:p>
        </p:txBody>
      </p:sp>
    </p:spTree>
    <p:extLst>
      <p:ext uri="{BB962C8B-B14F-4D97-AF65-F5344CB8AC3E}">
        <p14:creationId xmlns:p14="http://schemas.microsoft.com/office/powerpoint/2010/main" val="2277709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7E581F-FADB-A84F-B80C-CD3DD73A3083}"/>
              </a:ext>
            </a:extLst>
          </p:cNvPr>
          <p:cNvPicPr>
            <a:picLocks noChangeAspect="1"/>
          </p:cNvPicPr>
          <p:nvPr/>
        </p:nvPicPr>
        <p:blipFill>
          <a:blip r:embed="rId2"/>
          <a:stretch>
            <a:fillRect/>
          </a:stretch>
        </p:blipFill>
        <p:spPr>
          <a:xfrm>
            <a:off x="7268952" y="410116"/>
            <a:ext cx="2446329" cy="2031326"/>
          </a:xfrm>
          <a:prstGeom prst="rect">
            <a:avLst/>
          </a:prstGeom>
        </p:spPr>
      </p:pic>
      <p:sp>
        <p:nvSpPr>
          <p:cNvPr id="4" name="TextBox 3">
            <a:extLst>
              <a:ext uri="{FF2B5EF4-FFF2-40B4-BE49-F238E27FC236}">
                <a16:creationId xmlns:a16="http://schemas.microsoft.com/office/drawing/2014/main" id="{B23D796D-4B31-E641-9481-28E617070B3B}"/>
              </a:ext>
            </a:extLst>
          </p:cNvPr>
          <p:cNvSpPr txBox="1"/>
          <p:nvPr/>
        </p:nvSpPr>
        <p:spPr>
          <a:xfrm>
            <a:off x="167618" y="25395"/>
            <a:ext cx="2244397" cy="769441"/>
          </a:xfrm>
          <a:prstGeom prst="rect">
            <a:avLst/>
          </a:prstGeom>
          <a:noFill/>
        </p:spPr>
        <p:txBody>
          <a:bodyPr wrap="none" rtlCol="0">
            <a:spAutoFit/>
          </a:bodyPr>
          <a:lstStyle/>
          <a:p>
            <a:r>
              <a:rPr lang="en-GB" sz="4400" dirty="0">
                <a:solidFill>
                  <a:srgbClr val="7030A0"/>
                </a:solidFill>
              </a:rPr>
              <a:t>Counters</a:t>
            </a:r>
          </a:p>
        </p:txBody>
      </p:sp>
      <p:sp>
        <p:nvSpPr>
          <p:cNvPr id="2" name="TextBox 1">
            <a:extLst>
              <a:ext uri="{FF2B5EF4-FFF2-40B4-BE49-F238E27FC236}">
                <a16:creationId xmlns:a16="http://schemas.microsoft.com/office/drawing/2014/main" id="{1C2C8CDB-C350-2349-AFD3-98F91E197D3F}"/>
              </a:ext>
            </a:extLst>
          </p:cNvPr>
          <p:cNvSpPr txBox="1"/>
          <p:nvPr/>
        </p:nvSpPr>
        <p:spPr>
          <a:xfrm>
            <a:off x="167619" y="767871"/>
            <a:ext cx="6985536" cy="2308324"/>
          </a:xfrm>
          <a:prstGeom prst="rect">
            <a:avLst/>
          </a:prstGeom>
          <a:noFill/>
        </p:spPr>
        <p:txBody>
          <a:bodyPr wrap="square" rtlCol="0">
            <a:spAutoFit/>
          </a:bodyPr>
          <a:lstStyle/>
          <a:p>
            <a:r>
              <a:rPr lang="en-GB" dirty="0"/>
              <a:t>Manipulating counters helps children of all ages develop their understanding of mathematical concepts.</a:t>
            </a:r>
          </a:p>
          <a:p>
            <a:endParaRPr lang="en-GB" dirty="0"/>
          </a:p>
          <a:p>
            <a:r>
              <a:rPr lang="en-GB" dirty="0"/>
              <a:t>Generally, children will use coloured counters that represent any value, two colour counters and place value counters.</a:t>
            </a:r>
          </a:p>
          <a:p>
            <a:endParaRPr lang="en-GB" dirty="0"/>
          </a:p>
          <a:p>
            <a:r>
              <a:rPr lang="en-GB" dirty="0"/>
              <a:t>Children will manipulate physical counters and will see methods represented pictorially using counters.</a:t>
            </a:r>
          </a:p>
        </p:txBody>
      </p:sp>
      <p:pic>
        <p:nvPicPr>
          <p:cNvPr id="3" name="Picture 2">
            <a:extLst>
              <a:ext uri="{FF2B5EF4-FFF2-40B4-BE49-F238E27FC236}">
                <a16:creationId xmlns:a16="http://schemas.microsoft.com/office/drawing/2014/main" id="{D56FADBA-ACC1-574E-99DF-ED7B42CCBA7F}"/>
              </a:ext>
            </a:extLst>
          </p:cNvPr>
          <p:cNvPicPr>
            <a:picLocks noChangeAspect="1"/>
          </p:cNvPicPr>
          <p:nvPr/>
        </p:nvPicPr>
        <p:blipFill>
          <a:blip r:embed="rId3"/>
          <a:stretch>
            <a:fillRect/>
          </a:stretch>
        </p:blipFill>
        <p:spPr>
          <a:xfrm>
            <a:off x="4258465" y="3700537"/>
            <a:ext cx="5456816" cy="2454173"/>
          </a:xfrm>
          <a:prstGeom prst="rect">
            <a:avLst/>
          </a:prstGeom>
        </p:spPr>
      </p:pic>
      <p:pic>
        <p:nvPicPr>
          <p:cNvPr id="5" name="Picture 4">
            <a:extLst>
              <a:ext uri="{FF2B5EF4-FFF2-40B4-BE49-F238E27FC236}">
                <a16:creationId xmlns:a16="http://schemas.microsoft.com/office/drawing/2014/main" id="{E3021E7A-1FF7-A948-98C5-58C657CA95EF}"/>
              </a:ext>
            </a:extLst>
          </p:cNvPr>
          <p:cNvPicPr>
            <a:picLocks noChangeAspect="1"/>
          </p:cNvPicPr>
          <p:nvPr/>
        </p:nvPicPr>
        <p:blipFill>
          <a:blip r:embed="rId4"/>
          <a:stretch>
            <a:fillRect/>
          </a:stretch>
        </p:blipFill>
        <p:spPr>
          <a:xfrm>
            <a:off x="398118" y="3349147"/>
            <a:ext cx="3571004" cy="2578607"/>
          </a:xfrm>
          <a:prstGeom prst="rect">
            <a:avLst/>
          </a:prstGeom>
        </p:spPr>
      </p:pic>
      <p:sp>
        <p:nvSpPr>
          <p:cNvPr id="7" name="TextBox 6">
            <a:extLst>
              <a:ext uri="{FF2B5EF4-FFF2-40B4-BE49-F238E27FC236}">
                <a16:creationId xmlns:a16="http://schemas.microsoft.com/office/drawing/2014/main" id="{5B4ECF96-ECDC-1347-B09D-325E374C6C32}"/>
              </a:ext>
            </a:extLst>
          </p:cNvPr>
          <p:cNvSpPr txBox="1"/>
          <p:nvPr/>
        </p:nvSpPr>
        <p:spPr>
          <a:xfrm>
            <a:off x="3660387" y="6220531"/>
            <a:ext cx="6130461" cy="369332"/>
          </a:xfrm>
          <a:prstGeom prst="rect">
            <a:avLst/>
          </a:prstGeom>
          <a:noFill/>
        </p:spPr>
        <p:txBody>
          <a:bodyPr wrap="none" rtlCol="0">
            <a:spAutoFit/>
          </a:bodyPr>
          <a:lstStyle/>
          <a:p>
            <a:r>
              <a:rPr lang="en-GB" dirty="0"/>
              <a:t>Place value counters are often used on a place value grid/chart.</a:t>
            </a:r>
          </a:p>
        </p:txBody>
      </p:sp>
    </p:spTree>
    <p:extLst>
      <p:ext uri="{BB962C8B-B14F-4D97-AF65-F5344CB8AC3E}">
        <p14:creationId xmlns:p14="http://schemas.microsoft.com/office/powerpoint/2010/main" val="529136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3D796D-4B31-E641-9481-28E617070B3B}"/>
              </a:ext>
            </a:extLst>
          </p:cNvPr>
          <p:cNvSpPr txBox="1"/>
          <p:nvPr/>
        </p:nvSpPr>
        <p:spPr>
          <a:xfrm>
            <a:off x="101601" y="13127"/>
            <a:ext cx="3820533" cy="769441"/>
          </a:xfrm>
          <a:prstGeom prst="rect">
            <a:avLst/>
          </a:prstGeom>
          <a:noFill/>
        </p:spPr>
        <p:txBody>
          <a:bodyPr wrap="none" rtlCol="0">
            <a:spAutoFit/>
          </a:bodyPr>
          <a:lstStyle/>
          <a:p>
            <a:r>
              <a:rPr lang="en-GB" sz="4400" dirty="0">
                <a:solidFill>
                  <a:srgbClr val="7030A0"/>
                </a:solidFill>
              </a:rPr>
              <a:t>Cuisenaire Rods</a:t>
            </a:r>
          </a:p>
        </p:txBody>
      </p:sp>
      <p:sp>
        <p:nvSpPr>
          <p:cNvPr id="2" name="TextBox 1">
            <a:extLst>
              <a:ext uri="{FF2B5EF4-FFF2-40B4-BE49-F238E27FC236}">
                <a16:creationId xmlns:a16="http://schemas.microsoft.com/office/drawing/2014/main" id="{FB7FDE6A-A430-104C-B6D9-8A806A04B0A1}"/>
              </a:ext>
            </a:extLst>
          </p:cNvPr>
          <p:cNvSpPr txBox="1"/>
          <p:nvPr/>
        </p:nvSpPr>
        <p:spPr>
          <a:xfrm>
            <a:off x="101601" y="801059"/>
            <a:ext cx="9640710" cy="923330"/>
          </a:xfrm>
          <a:prstGeom prst="rect">
            <a:avLst/>
          </a:prstGeom>
          <a:noFill/>
        </p:spPr>
        <p:txBody>
          <a:bodyPr wrap="square" rtlCol="0">
            <a:spAutoFit/>
          </a:bodyPr>
          <a:lstStyle/>
          <a:p>
            <a:r>
              <a:rPr lang="en-GB" dirty="0"/>
              <a:t>Each colour of these proportional sticks represents a different length and the rods can be assigned different values. Children can use them to identify patterns and develop their understanding of the four operations, fractions and proportion. </a:t>
            </a:r>
          </a:p>
        </p:txBody>
      </p:sp>
      <p:pic>
        <p:nvPicPr>
          <p:cNvPr id="5" name="Picture 4">
            <a:extLst>
              <a:ext uri="{FF2B5EF4-FFF2-40B4-BE49-F238E27FC236}">
                <a16:creationId xmlns:a16="http://schemas.microsoft.com/office/drawing/2014/main" id="{8641A2E2-5EE3-5F44-BDEC-3EFFF43514C4}"/>
              </a:ext>
            </a:extLst>
          </p:cNvPr>
          <p:cNvPicPr>
            <a:picLocks noChangeAspect="1"/>
          </p:cNvPicPr>
          <p:nvPr/>
        </p:nvPicPr>
        <p:blipFill>
          <a:blip r:embed="rId2"/>
          <a:stretch>
            <a:fillRect/>
          </a:stretch>
        </p:blipFill>
        <p:spPr>
          <a:xfrm>
            <a:off x="5571227" y="2140732"/>
            <a:ext cx="3855722" cy="4196388"/>
          </a:xfrm>
          <a:prstGeom prst="rect">
            <a:avLst/>
          </a:prstGeom>
        </p:spPr>
      </p:pic>
      <p:sp>
        <p:nvSpPr>
          <p:cNvPr id="6" name="TextBox 5">
            <a:extLst>
              <a:ext uri="{FF2B5EF4-FFF2-40B4-BE49-F238E27FC236}">
                <a16:creationId xmlns:a16="http://schemas.microsoft.com/office/drawing/2014/main" id="{8C9DD58D-A8F7-D649-A7A8-71CF113B96CA}"/>
              </a:ext>
            </a:extLst>
          </p:cNvPr>
          <p:cNvSpPr txBox="1"/>
          <p:nvPr/>
        </p:nvSpPr>
        <p:spPr>
          <a:xfrm>
            <a:off x="2434326" y="5429587"/>
            <a:ext cx="3136901" cy="523220"/>
          </a:xfrm>
          <a:prstGeom prst="rect">
            <a:avLst/>
          </a:prstGeom>
          <a:noFill/>
        </p:spPr>
        <p:txBody>
          <a:bodyPr wrap="square" rtlCol="0">
            <a:spAutoFit/>
          </a:bodyPr>
          <a:lstStyle/>
          <a:p>
            <a:r>
              <a:rPr lang="en-GB" sz="1400" dirty="0"/>
              <a:t>When arranged in a ‘staircase’ pattern, each rod differs from the next by 1cm.</a:t>
            </a:r>
          </a:p>
        </p:txBody>
      </p:sp>
      <p:pic>
        <p:nvPicPr>
          <p:cNvPr id="7" name="Picture 6">
            <a:extLst>
              <a:ext uri="{FF2B5EF4-FFF2-40B4-BE49-F238E27FC236}">
                <a16:creationId xmlns:a16="http://schemas.microsoft.com/office/drawing/2014/main" id="{3CF0A9F8-66C8-4949-A20B-41AD1BD35BDD}"/>
              </a:ext>
            </a:extLst>
          </p:cNvPr>
          <p:cNvPicPr>
            <a:picLocks noChangeAspect="1"/>
          </p:cNvPicPr>
          <p:nvPr/>
        </p:nvPicPr>
        <p:blipFill>
          <a:blip r:embed="rId3"/>
          <a:stretch>
            <a:fillRect/>
          </a:stretch>
        </p:blipFill>
        <p:spPr>
          <a:xfrm>
            <a:off x="194198" y="2140732"/>
            <a:ext cx="5949243" cy="1625824"/>
          </a:xfrm>
          <a:prstGeom prst="rect">
            <a:avLst/>
          </a:prstGeom>
        </p:spPr>
      </p:pic>
      <p:sp>
        <p:nvSpPr>
          <p:cNvPr id="8" name="TextBox 7">
            <a:extLst>
              <a:ext uri="{FF2B5EF4-FFF2-40B4-BE49-F238E27FC236}">
                <a16:creationId xmlns:a16="http://schemas.microsoft.com/office/drawing/2014/main" id="{81C24971-9B8E-724C-9B86-327478115DAF}"/>
              </a:ext>
            </a:extLst>
          </p:cNvPr>
          <p:cNvSpPr txBox="1"/>
          <p:nvPr/>
        </p:nvSpPr>
        <p:spPr>
          <a:xfrm>
            <a:off x="249232" y="3803538"/>
            <a:ext cx="5894209" cy="738664"/>
          </a:xfrm>
          <a:prstGeom prst="rect">
            <a:avLst/>
          </a:prstGeom>
          <a:noFill/>
        </p:spPr>
        <p:txBody>
          <a:bodyPr wrap="square" rtlCol="0">
            <a:spAutoFit/>
          </a:bodyPr>
          <a:lstStyle/>
          <a:p>
            <a:r>
              <a:rPr lang="en-GB" sz="1400" dirty="0"/>
              <a:t>The orange rod has been assigned the value 10. Using proportional rods in other colours, children can learn how the commutative law applies to multiplication.</a:t>
            </a:r>
          </a:p>
        </p:txBody>
      </p:sp>
    </p:spTree>
    <p:extLst>
      <p:ext uri="{BB962C8B-B14F-4D97-AF65-F5344CB8AC3E}">
        <p14:creationId xmlns:p14="http://schemas.microsoft.com/office/powerpoint/2010/main" val="3120121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3D796D-4B31-E641-9481-28E617070B3B}"/>
              </a:ext>
            </a:extLst>
          </p:cNvPr>
          <p:cNvSpPr txBox="1"/>
          <p:nvPr/>
        </p:nvSpPr>
        <p:spPr>
          <a:xfrm>
            <a:off x="63584" y="54445"/>
            <a:ext cx="7905819" cy="769441"/>
          </a:xfrm>
          <a:prstGeom prst="rect">
            <a:avLst/>
          </a:prstGeom>
          <a:noFill/>
        </p:spPr>
        <p:txBody>
          <a:bodyPr wrap="none" rtlCol="0">
            <a:spAutoFit/>
          </a:bodyPr>
          <a:lstStyle/>
          <a:p>
            <a:r>
              <a:rPr lang="en-GB" sz="4400" dirty="0">
                <a:solidFill>
                  <a:srgbClr val="7030A0"/>
                </a:solidFill>
              </a:rPr>
              <a:t>Number Lines and Number Tracks</a:t>
            </a:r>
          </a:p>
        </p:txBody>
      </p:sp>
      <p:sp>
        <p:nvSpPr>
          <p:cNvPr id="2" name="TextBox 1">
            <a:extLst>
              <a:ext uri="{FF2B5EF4-FFF2-40B4-BE49-F238E27FC236}">
                <a16:creationId xmlns:a16="http://schemas.microsoft.com/office/drawing/2014/main" id="{C195033E-35EF-9940-8342-D20EA46191D1}"/>
              </a:ext>
            </a:extLst>
          </p:cNvPr>
          <p:cNvSpPr txBox="1"/>
          <p:nvPr/>
        </p:nvSpPr>
        <p:spPr>
          <a:xfrm>
            <a:off x="109746" y="963557"/>
            <a:ext cx="9451943" cy="646331"/>
          </a:xfrm>
          <a:prstGeom prst="rect">
            <a:avLst/>
          </a:prstGeom>
          <a:noFill/>
        </p:spPr>
        <p:txBody>
          <a:bodyPr wrap="square" rtlCol="0">
            <a:spAutoFit/>
          </a:bodyPr>
          <a:lstStyle/>
          <a:p>
            <a:r>
              <a:rPr lang="en-GB" dirty="0"/>
              <a:t>Children of all ages and abilities work with number lines to develop number sense, to practise counting, to appreciate place value, and to carry out a range of calculations.</a:t>
            </a:r>
          </a:p>
        </p:txBody>
      </p:sp>
      <p:pic>
        <p:nvPicPr>
          <p:cNvPr id="3" name="Picture 2">
            <a:extLst>
              <a:ext uri="{FF2B5EF4-FFF2-40B4-BE49-F238E27FC236}">
                <a16:creationId xmlns:a16="http://schemas.microsoft.com/office/drawing/2014/main" id="{2917F8CE-3E1C-F04D-89E6-B8CA27A80F6E}"/>
              </a:ext>
            </a:extLst>
          </p:cNvPr>
          <p:cNvPicPr>
            <a:picLocks noChangeAspect="1"/>
          </p:cNvPicPr>
          <p:nvPr/>
        </p:nvPicPr>
        <p:blipFill>
          <a:blip r:embed="rId2"/>
          <a:stretch>
            <a:fillRect/>
          </a:stretch>
        </p:blipFill>
        <p:spPr>
          <a:xfrm>
            <a:off x="109746" y="1694830"/>
            <a:ext cx="3840067" cy="1161419"/>
          </a:xfrm>
          <a:prstGeom prst="rect">
            <a:avLst/>
          </a:prstGeom>
        </p:spPr>
      </p:pic>
      <p:sp>
        <p:nvSpPr>
          <p:cNvPr id="5" name="TextBox 4">
            <a:extLst>
              <a:ext uri="{FF2B5EF4-FFF2-40B4-BE49-F238E27FC236}">
                <a16:creationId xmlns:a16="http://schemas.microsoft.com/office/drawing/2014/main" id="{D0B3DA97-FC22-FC45-AD8D-D2D71BEB07F2}"/>
              </a:ext>
            </a:extLst>
          </p:cNvPr>
          <p:cNvSpPr txBox="1"/>
          <p:nvPr/>
        </p:nvSpPr>
        <p:spPr>
          <a:xfrm>
            <a:off x="4259484" y="1794076"/>
            <a:ext cx="5302205" cy="923330"/>
          </a:xfrm>
          <a:prstGeom prst="rect">
            <a:avLst/>
          </a:prstGeom>
          <a:noFill/>
        </p:spPr>
        <p:txBody>
          <a:bodyPr wrap="square" rtlCol="0">
            <a:spAutoFit/>
          </a:bodyPr>
          <a:lstStyle/>
          <a:p>
            <a:r>
              <a:rPr lang="en-GB" b="1" dirty="0"/>
              <a:t>Number tracks </a:t>
            </a:r>
            <a:r>
              <a:rPr lang="en-GB" dirty="0"/>
              <a:t>are a first step towards using number lines. Board games are a useful way of practising counting on and back using a number track.</a:t>
            </a:r>
          </a:p>
        </p:txBody>
      </p:sp>
      <p:pic>
        <p:nvPicPr>
          <p:cNvPr id="6" name="Picture 5">
            <a:extLst>
              <a:ext uri="{FF2B5EF4-FFF2-40B4-BE49-F238E27FC236}">
                <a16:creationId xmlns:a16="http://schemas.microsoft.com/office/drawing/2014/main" id="{F8B92A90-D9D8-3348-879B-4CB1D4F960D5}"/>
              </a:ext>
            </a:extLst>
          </p:cNvPr>
          <p:cNvPicPr>
            <a:picLocks noChangeAspect="1"/>
          </p:cNvPicPr>
          <p:nvPr/>
        </p:nvPicPr>
        <p:blipFill>
          <a:blip r:embed="rId3"/>
          <a:stretch>
            <a:fillRect/>
          </a:stretch>
        </p:blipFill>
        <p:spPr>
          <a:xfrm>
            <a:off x="109746" y="3319127"/>
            <a:ext cx="3683000" cy="1365250"/>
          </a:xfrm>
          <a:prstGeom prst="rect">
            <a:avLst/>
          </a:prstGeom>
        </p:spPr>
      </p:pic>
      <p:sp>
        <p:nvSpPr>
          <p:cNvPr id="7" name="TextBox 6">
            <a:extLst>
              <a:ext uri="{FF2B5EF4-FFF2-40B4-BE49-F238E27FC236}">
                <a16:creationId xmlns:a16="http://schemas.microsoft.com/office/drawing/2014/main" id="{D1415AFB-7DCD-9340-851C-88CA85D16D4A}"/>
              </a:ext>
            </a:extLst>
          </p:cNvPr>
          <p:cNvSpPr txBox="1"/>
          <p:nvPr/>
        </p:nvSpPr>
        <p:spPr>
          <a:xfrm>
            <a:off x="4259484" y="3319127"/>
            <a:ext cx="5397874" cy="1754326"/>
          </a:xfrm>
          <a:prstGeom prst="rect">
            <a:avLst/>
          </a:prstGeom>
          <a:noFill/>
        </p:spPr>
        <p:txBody>
          <a:bodyPr wrap="square" rtlCol="0">
            <a:spAutoFit/>
          </a:bodyPr>
          <a:lstStyle/>
          <a:p>
            <a:r>
              <a:rPr lang="en-GB" b="1" dirty="0"/>
              <a:t>Labelled number lines</a:t>
            </a:r>
            <a:r>
              <a:rPr lang="en-GB" dirty="0"/>
              <a:t> are a useful tool when solving problems using the four operations. In this example, the 7 has been partitioned and the number line provides a useful visualisation of the addition of 2 (or ‘jump’) to the nearest 10, followed by the addition of the remaining 5. </a:t>
            </a:r>
            <a:endParaRPr lang="en-GB" b="1" dirty="0"/>
          </a:p>
        </p:txBody>
      </p:sp>
      <p:pic>
        <p:nvPicPr>
          <p:cNvPr id="8" name="Picture 7">
            <a:extLst>
              <a:ext uri="{FF2B5EF4-FFF2-40B4-BE49-F238E27FC236}">
                <a16:creationId xmlns:a16="http://schemas.microsoft.com/office/drawing/2014/main" id="{1142DA6A-67A8-4843-8FAA-2241C8815B6E}"/>
              </a:ext>
            </a:extLst>
          </p:cNvPr>
          <p:cNvPicPr>
            <a:picLocks noChangeAspect="1"/>
          </p:cNvPicPr>
          <p:nvPr/>
        </p:nvPicPr>
        <p:blipFill>
          <a:blip r:embed="rId4"/>
          <a:stretch>
            <a:fillRect/>
          </a:stretch>
        </p:blipFill>
        <p:spPr>
          <a:xfrm>
            <a:off x="109747" y="5208768"/>
            <a:ext cx="4070346" cy="1477328"/>
          </a:xfrm>
          <a:prstGeom prst="rect">
            <a:avLst/>
          </a:prstGeom>
        </p:spPr>
      </p:pic>
      <p:sp>
        <p:nvSpPr>
          <p:cNvPr id="9" name="TextBox 8">
            <a:extLst>
              <a:ext uri="{FF2B5EF4-FFF2-40B4-BE49-F238E27FC236}">
                <a16:creationId xmlns:a16="http://schemas.microsoft.com/office/drawing/2014/main" id="{7ACAA3C9-E6DB-E04C-80CC-3162F1BA85CA}"/>
              </a:ext>
            </a:extLst>
          </p:cNvPr>
          <p:cNvSpPr txBox="1"/>
          <p:nvPr/>
        </p:nvSpPr>
        <p:spPr>
          <a:xfrm>
            <a:off x="4259484" y="5582364"/>
            <a:ext cx="5302205" cy="923330"/>
          </a:xfrm>
          <a:prstGeom prst="rect">
            <a:avLst/>
          </a:prstGeom>
          <a:noFill/>
        </p:spPr>
        <p:txBody>
          <a:bodyPr wrap="square" rtlCol="0">
            <a:spAutoFit/>
          </a:bodyPr>
          <a:lstStyle/>
          <a:p>
            <a:r>
              <a:rPr lang="en-GB" dirty="0"/>
              <a:t>In this example, the </a:t>
            </a:r>
            <a:r>
              <a:rPr lang="en-GB" b="1" dirty="0"/>
              <a:t>blank number line </a:t>
            </a:r>
            <a:r>
              <a:rPr lang="en-GB" dirty="0"/>
              <a:t>provides a visual structure for the counting on method that is being used to find the difference between 35 and 72.</a:t>
            </a:r>
          </a:p>
        </p:txBody>
      </p:sp>
    </p:spTree>
    <p:extLst>
      <p:ext uri="{BB962C8B-B14F-4D97-AF65-F5344CB8AC3E}">
        <p14:creationId xmlns:p14="http://schemas.microsoft.com/office/powerpoint/2010/main" val="2447437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3D796D-4B31-E641-9481-28E617070B3B}"/>
              </a:ext>
            </a:extLst>
          </p:cNvPr>
          <p:cNvSpPr txBox="1"/>
          <p:nvPr/>
        </p:nvSpPr>
        <p:spPr>
          <a:xfrm>
            <a:off x="109746" y="109174"/>
            <a:ext cx="7905819" cy="769441"/>
          </a:xfrm>
          <a:prstGeom prst="rect">
            <a:avLst/>
          </a:prstGeom>
          <a:noFill/>
        </p:spPr>
        <p:txBody>
          <a:bodyPr wrap="none" rtlCol="0">
            <a:spAutoFit/>
          </a:bodyPr>
          <a:lstStyle/>
          <a:p>
            <a:r>
              <a:rPr lang="en-GB" sz="4400" dirty="0">
                <a:solidFill>
                  <a:srgbClr val="7030A0"/>
                </a:solidFill>
              </a:rPr>
              <a:t>Number Lines and Number Tracks</a:t>
            </a:r>
          </a:p>
        </p:txBody>
      </p:sp>
      <p:pic>
        <p:nvPicPr>
          <p:cNvPr id="10" name="Picture 9">
            <a:extLst>
              <a:ext uri="{FF2B5EF4-FFF2-40B4-BE49-F238E27FC236}">
                <a16:creationId xmlns:a16="http://schemas.microsoft.com/office/drawing/2014/main" id="{7D4107B7-2150-4741-8D51-A112A55CE90E}"/>
              </a:ext>
            </a:extLst>
          </p:cNvPr>
          <p:cNvPicPr>
            <a:picLocks noChangeAspect="1"/>
          </p:cNvPicPr>
          <p:nvPr/>
        </p:nvPicPr>
        <p:blipFill>
          <a:blip r:embed="rId2"/>
          <a:stretch>
            <a:fillRect/>
          </a:stretch>
        </p:blipFill>
        <p:spPr>
          <a:xfrm>
            <a:off x="2666034" y="1307867"/>
            <a:ext cx="4573931" cy="2715294"/>
          </a:xfrm>
          <a:prstGeom prst="rect">
            <a:avLst/>
          </a:prstGeom>
        </p:spPr>
      </p:pic>
      <p:sp>
        <p:nvSpPr>
          <p:cNvPr id="11" name="TextBox 10">
            <a:extLst>
              <a:ext uri="{FF2B5EF4-FFF2-40B4-BE49-F238E27FC236}">
                <a16:creationId xmlns:a16="http://schemas.microsoft.com/office/drawing/2014/main" id="{D0ADAED3-807E-F449-B034-3C04FA3725D8}"/>
              </a:ext>
            </a:extLst>
          </p:cNvPr>
          <p:cNvSpPr txBox="1"/>
          <p:nvPr/>
        </p:nvSpPr>
        <p:spPr>
          <a:xfrm>
            <a:off x="69047" y="995425"/>
            <a:ext cx="4928722" cy="369332"/>
          </a:xfrm>
          <a:prstGeom prst="rect">
            <a:avLst/>
          </a:prstGeom>
          <a:noFill/>
        </p:spPr>
        <p:txBody>
          <a:bodyPr wrap="none" rtlCol="0">
            <a:spAutoFit/>
          </a:bodyPr>
          <a:lstStyle/>
          <a:p>
            <a:r>
              <a:rPr lang="en-GB" dirty="0"/>
              <a:t>This number line is being used to explain fractions.</a:t>
            </a:r>
          </a:p>
        </p:txBody>
      </p:sp>
      <p:sp>
        <p:nvSpPr>
          <p:cNvPr id="12" name="TextBox 11">
            <a:extLst>
              <a:ext uri="{FF2B5EF4-FFF2-40B4-BE49-F238E27FC236}">
                <a16:creationId xmlns:a16="http://schemas.microsoft.com/office/drawing/2014/main" id="{BDDE5187-D7C0-4341-9DEB-5494A70AFE1D}"/>
              </a:ext>
            </a:extLst>
          </p:cNvPr>
          <p:cNvSpPr txBox="1"/>
          <p:nvPr/>
        </p:nvSpPr>
        <p:spPr>
          <a:xfrm>
            <a:off x="109746" y="4236787"/>
            <a:ext cx="6766789" cy="369332"/>
          </a:xfrm>
          <a:prstGeom prst="rect">
            <a:avLst/>
          </a:prstGeom>
          <a:noFill/>
        </p:spPr>
        <p:txBody>
          <a:bodyPr wrap="none" rtlCol="0">
            <a:spAutoFit/>
          </a:bodyPr>
          <a:lstStyle/>
          <a:p>
            <a:r>
              <a:rPr lang="en-GB" dirty="0"/>
              <a:t>This one represents an equivalent fraction, decimal and percentage.</a:t>
            </a:r>
          </a:p>
        </p:txBody>
      </p:sp>
      <p:pic>
        <p:nvPicPr>
          <p:cNvPr id="13" name="Picture 12">
            <a:extLst>
              <a:ext uri="{FF2B5EF4-FFF2-40B4-BE49-F238E27FC236}">
                <a16:creationId xmlns:a16="http://schemas.microsoft.com/office/drawing/2014/main" id="{76B9A639-04FE-0246-BFC9-6EBCABE775A4}"/>
              </a:ext>
            </a:extLst>
          </p:cNvPr>
          <p:cNvPicPr>
            <a:picLocks noChangeAspect="1"/>
          </p:cNvPicPr>
          <p:nvPr/>
        </p:nvPicPr>
        <p:blipFill>
          <a:blip r:embed="rId3"/>
          <a:stretch>
            <a:fillRect/>
          </a:stretch>
        </p:blipFill>
        <p:spPr>
          <a:xfrm>
            <a:off x="3121503" y="4645672"/>
            <a:ext cx="3752531" cy="2183747"/>
          </a:xfrm>
          <a:prstGeom prst="rect">
            <a:avLst/>
          </a:prstGeom>
        </p:spPr>
      </p:pic>
    </p:spTree>
    <p:extLst>
      <p:ext uri="{BB962C8B-B14F-4D97-AF65-F5344CB8AC3E}">
        <p14:creationId xmlns:p14="http://schemas.microsoft.com/office/powerpoint/2010/main" val="578456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232D39-86A5-DE41-8BD6-DD46CF598B84}"/>
              </a:ext>
            </a:extLst>
          </p:cNvPr>
          <p:cNvPicPr>
            <a:picLocks noChangeAspect="1"/>
          </p:cNvPicPr>
          <p:nvPr/>
        </p:nvPicPr>
        <p:blipFill>
          <a:blip r:embed="rId2"/>
          <a:stretch>
            <a:fillRect/>
          </a:stretch>
        </p:blipFill>
        <p:spPr>
          <a:xfrm>
            <a:off x="523004" y="505469"/>
            <a:ext cx="8848096" cy="1961176"/>
          </a:xfrm>
          <a:prstGeom prst="rect">
            <a:avLst/>
          </a:prstGeom>
        </p:spPr>
      </p:pic>
      <p:sp>
        <p:nvSpPr>
          <p:cNvPr id="4" name="TextBox 3">
            <a:extLst>
              <a:ext uri="{FF2B5EF4-FFF2-40B4-BE49-F238E27FC236}">
                <a16:creationId xmlns:a16="http://schemas.microsoft.com/office/drawing/2014/main" id="{B23D796D-4B31-E641-9481-28E617070B3B}"/>
              </a:ext>
            </a:extLst>
          </p:cNvPr>
          <p:cNvSpPr txBox="1"/>
          <p:nvPr/>
        </p:nvSpPr>
        <p:spPr>
          <a:xfrm>
            <a:off x="109747" y="120749"/>
            <a:ext cx="2254271" cy="769441"/>
          </a:xfrm>
          <a:prstGeom prst="rect">
            <a:avLst/>
          </a:prstGeom>
          <a:noFill/>
        </p:spPr>
        <p:txBody>
          <a:bodyPr wrap="none" rtlCol="0">
            <a:spAutoFit/>
          </a:bodyPr>
          <a:lstStyle/>
          <a:p>
            <a:r>
              <a:rPr lang="en-GB" sz="4400" dirty="0">
                <a:solidFill>
                  <a:srgbClr val="7030A0"/>
                </a:solidFill>
              </a:rPr>
              <a:t>Numicon</a:t>
            </a:r>
          </a:p>
        </p:txBody>
      </p:sp>
      <p:sp>
        <p:nvSpPr>
          <p:cNvPr id="3" name="TextBox 2">
            <a:extLst>
              <a:ext uri="{FF2B5EF4-FFF2-40B4-BE49-F238E27FC236}">
                <a16:creationId xmlns:a16="http://schemas.microsoft.com/office/drawing/2014/main" id="{A42F847E-BCC6-9F4C-968E-E69C2E150EAE}"/>
              </a:ext>
            </a:extLst>
          </p:cNvPr>
          <p:cNvSpPr txBox="1"/>
          <p:nvPr/>
        </p:nvSpPr>
        <p:spPr>
          <a:xfrm>
            <a:off x="205343" y="2929896"/>
            <a:ext cx="9483415" cy="1477328"/>
          </a:xfrm>
          <a:prstGeom prst="rect">
            <a:avLst/>
          </a:prstGeom>
          <a:noFill/>
        </p:spPr>
        <p:txBody>
          <a:bodyPr wrap="square" rtlCol="0">
            <a:spAutoFit/>
          </a:bodyPr>
          <a:lstStyle/>
          <a:p>
            <a:r>
              <a:rPr lang="en-GB" dirty="0"/>
              <a:t>Numicon can be used as an approach to teaching maths, as an intervention strategy and as a useful manipulative.</a:t>
            </a:r>
          </a:p>
          <a:p>
            <a:endParaRPr lang="en-GB" dirty="0"/>
          </a:p>
          <a:p>
            <a:r>
              <a:rPr lang="en-GB" dirty="0"/>
              <a:t>It is multi-sensory and enables children to develop their number sense. The relationships between numbers are easily perceived due to the holes, the colour coding and when combining pieces.</a:t>
            </a:r>
          </a:p>
        </p:txBody>
      </p:sp>
      <p:pic>
        <p:nvPicPr>
          <p:cNvPr id="5" name="Picture 4">
            <a:extLst>
              <a:ext uri="{FF2B5EF4-FFF2-40B4-BE49-F238E27FC236}">
                <a16:creationId xmlns:a16="http://schemas.microsoft.com/office/drawing/2014/main" id="{B7798AAD-18B6-894B-84D4-33A2C3139641}"/>
              </a:ext>
            </a:extLst>
          </p:cNvPr>
          <p:cNvPicPr>
            <a:picLocks noChangeAspect="1"/>
          </p:cNvPicPr>
          <p:nvPr/>
        </p:nvPicPr>
        <p:blipFill>
          <a:blip r:embed="rId3"/>
          <a:stretch>
            <a:fillRect/>
          </a:stretch>
        </p:blipFill>
        <p:spPr>
          <a:xfrm>
            <a:off x="-5949" y="4870476"/>
            <a:ext cx="9906000" cy="1507253"/>
          </a:xfrm>
          <a:prstGeom prst="rect">
            <a:avLst/>
          </a:prstGeom>
        </p:spPr>
      </p:pic>
    </p:spTree>
    <p:extLst>
      <p:ext uri="{BB962C8B-B14F-4D97-AF65-F5344CB8AC3E}">
        <p14:creationId xmlns:p14="http://schemas.microsoft.com/office/powerpoint/2010/main" val="4233655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3D796D-4B31-E641-9481-28E617070B3B}"/>
              </a:ext>
            </a:extLst>
          </p:cNvPr>
          <p:cNvSpPr txBox="1"/>
          <p:nvPr/>
        </p:nvSpPr>
        <p:spPr>
          <a:xfrm>
            <a:off x="158046" y="0"/>
            <a:ext cx="1409810" cy="769441"/>
          </a:xfrm>
          <a:prstGeom prst="rect">
            <a:avLst/>
          </a:prstGeom>
          <a:noFill/>
        </p:spPr>
        <p:txBody>
          <a:bodyPr wrap="none" rtlCol="0">
            <a:spAutoFit/>
          </a:bodyPr>
          <a:lstStyle/>
          <a:p>
            <a:r>
              <a:rPr lang="en-GB" sz="4400" dirty="0">
                <a:solidFill>
                  <a:srgbClr val="7030A0"/>
                </a:solidFill>
              </a:rPr>
              <a:t>Array</a:t>
            </a:r>
          </a:p>
        </p:txBody>
      </p:sp>
      <p:pic>
        <p:nvPicPr>
          <p:cNvPr id="5" name="Picture 4">
            <a:extLst>
              <a:ext uri="{FF2B5EF4-FFF2-40B4-BE49-F238E27FC236}">
                <a16:creationId xmlns:a16="http://schemas.microsoft.com/office/drawing/2014/main" id="{A675401A-FF53-4348-99FA-2E74A7286505}"/>
              </a:ext>
            </a:extLst>
          </p:cNvPr>
          <p:cNvPicPr>
            <a:picLocks noChangeAspect="1"/>
          </p:cNvPicPr>
          <p:nvPr/>
        </p:nvPicPr>
        <p:blipFill>
          <a:blip r:embed="rId2"/>
          <a:stretch>
            <a:fillRect/>
          </a:stretch>
        </p:blipFill>
        <p:spPr>
          <a:xfrm>
            <a:off x="170000" y="4368348"/>
            <a:ext cx="4263103" cy="2489652"/>
          </a:xfrm>
          <a:prstGeom prst="rect">
            <a:avLst/>
          </a:prstGeom>
        </p:spPr>
      </p:pic>
      <p:pic>
        <p:nvPicPr>
          <p:cNvPr id="6" name="Picture 5">
            <a:extLst>
              <a:ext uri="{FF2B5EF4-FFF2-40B4-BE49-F238E27FC236}">
                <a16:creationId xmlns:a16="http://schemas.microsoft.com/office/drawing/2014/main" id="{1A292E4A-451B-CB48-BD8E-D1FC185DAAC3}"/>
              </a:ext>
            </a:extLst>
          </p:cNvPr>
          <p:cNvPicPr>
            <a:picLocks noChangeAspect="1"/>
          </p:cNvPicPr>
          <p:nvPr/>
        </p:nvPicPr>
        <p:blipFill>
          <a:blip r:embed="rId3"/>
          <a:stretch>
            <a:fillRect/>
          </a:stretch>
        </p:blipFill>
        <p:spPr>
          <a:xfrm>
            <a:off x="4988874" y="4428182"/>
            <a:ext cx="4747126" cy="2369983"/>
          </a:xfrm>
          <a:prstGeom prst="rect">
            <a:avLst/>
          </a:prstGeom>
        </p:spPr>
      </p:pic>
      <p:sp>
        <p:nvSpPr>
          <p:cNvPr id="2" name="TextBox 1">
            <a:extLst>
              <a:ext uri="{FF2B5EF4-FFF2-40B4-BE49-F238E27FC236}">
                <a16:creationId xmlns:a16="http://schemas.microsoft.com/office/drawing/2014/main" id="{01831CE3-7E74-8E40-9B30-44F14F4AF319}"/>
              </a:ext>
            </a:extLst>
          </p:cNvPr>
          <p:cNvSpPr txBox="1"/>
          <p:nvPr/>
        </p:nvSpPr>
        <p:spPr>
          <a:xfrm>
            <a:off x="158046" y="737371"/>
            <a:ext cx="9589908" cy="3788858"/>
          </a:xfrm>
          <a:prstGeom prst="rect">
            <a:avLst/>
          </a:prstGeom>
          <a:noFill/>
        </p:spPr>
        <p:txBody>
          <a:bodyPr wrap="square" rtlCol="0">
            <a:spAutoFit/>
          </a:bodyPr>
          <a:lstStyle/>
          <a:p>
            <a:pPr>
              <a:lnSpc>
                <a:spcPct val="150000"/>
              </a:lnSpc>
            </a:pPr>
            <a:r>
              <a:rPr lang="en-GB" dirty="0"/>
              <a:t>A set of objects, numbers, pictures, dots or other items that have been ordered into rows and columns. Arrays:</a:t>
            </a:r>
          </a:p>
          <a:p>
            <a:pPr marL="342900" indent="-342900">
              <a:lnSpc>
                <a:spcPct val="150000"/>
              </a:lnSpc>
              <a:buFont typeface="Arial" panose="020B0604020202020204" pitchFamily="34" charset="0"/>
              <a:buChar char="•"/>
            </a:pPr>
            <a:r>
              <a:rPr lang="en-GB" dirty="0"/>
              <a:t>help children understand the relationship between repeated addition and multiplication;</a:t>
            </a:r>
          </a:p>
          <a:p>
            <a:pPr marL="342900" indent="-342900">
              <a:lnSpc>
                <a:spcPct val="150000"/>
              </a:lnSpc>
              <a:buFont typeface="Arial" panose="020B0604020202020204" pitchFamily="34" charset="0"/>
              <a:buChar char="•"/>
            </a:pPr>
            <a:r>
              <a:rPr lang="en-GB" dirty="0"/>
              <a:t>highlight the ‘inverse’, the opposite relationship between multiplication and division;</a:t>
            </a:r>
          </a:p>
          <a:p>
            <a:pPr marL="342900" indent="-342900">
              <a:lnSpc>
                <a:spcPct val="150000"/>
              </a:lnSpc>
              <a:buFont typeface="Arial" panose="020B0604020202020204" pitchFamily="34" charset="0"/>
              <a:buChar char="•"/>
            </a:pPr>
            <a:r>
              <a:rPr lang="en-GB" dirty="0"/>
              <a:t>are often introduced when children first learn their 2, 5 and 10 times tables in KS1, and in LKS2 when they learn their 3s, 4s and 8s;</a:t>
            </a:r>
          </a:p>
          <a:p>
            <a:pPr marL="342900" indent="-342900">
              <a:lnSpc>
                <a:spcPct val="150000"/>
              </a:lnSpc>
              <a:buFont typeface="Arial" panose="020B0604020202020204" pitchFamily="34" charset="0"/>
              <a:buChar char="•"/>
            </a:pPr>
            <a:r>
              <a:rPr lang="en-GB" dirty="0"/>
              <a:t>help with subitising.</a:t>
            </a:r>
          </a:p>
          <a:p>
            <a:pPr>
              <a:lnSpc>
                <a:spcPct val="150000"/>
              </a:lnSpc>
            </a:pPr>
            <a:r>
              <a:rPr lang="en-GB" dirty="0"/>
              <a:t>Children are encouraged to create arrays when working with manipulatives and when solving problems. </a:t>
            </a:r>
          </a:p>
        </p:txBody>
      </p:sp>
    </p:spTree>
    <p:extLst>
      <p:ext uri="{BB962C8B-B14F-4D97-AF65-F5344CB8AC3E}">
        <p14:creationId xmlns:p14="http://schemas.microsoft.com/office/powerpoint/2010/main" val="718172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3D796D-4B31-E641-9481-28E617070B3B}"/>
              </a:ext>
            </a:extLst>
          </p:cNvPr>
          <p:cNvSpPr txBox="1"/>
          <p:nvPr/>
        </p:nvSpPr>
        <p:spPr>
          <a:xfrm>
            <a:off x="0" y="7393"/>
            <a:ext cx="5446235" cy="769441"/>
          </a:xfrm>
          <a:prstGeom prst="rect">
            <a:avLst/>
          </a:prstGeom>
          <a:noFill/>
        </p:spPr>
        <p:txBody>
          <a:bodyPr wrap="none" rtlCol="0">
            <a:spAutoFit/>
          </a:bodyPr>
          <a:lstStyle/>
          <a:p>
            <a:r>
              <a:rPr lang="en-GB" sz="4400" dirty="0">
                <a:solidFill>
                  <a:srgbClr val="7030A0"/>
                </a:solidFill>
              </a:rPr>
              <a:t>Bridging or Crossing 10</a:t>
            </a:r>
          </a:p>
        </p:txBody>
      </p:sp>
      <p:sp>
        <p:nvSpPr>
          <p:cNvPr id="3" name="TextBox 2">
            <a:extLst>
              <a:ext uri="{FF2B5EF4-FFF2-40B4-BE49-F238E27FC236}">
                <a16:creationId xmlns:a16="http://schemas.microsoft.com/office/drawing/2014/main" id="{C520F45C-1A50-7C4E-9A34-7E2FBC9E7692}"/>
              </a:ext>
            </a:extLst>
          </p:cNvPr>
          <p:cNvSpPr txBox="1"/>
          <p:nvPr/>
        </p:nvSpPr>
        <p:spPr>
          <a:xfrm>
            <a:off x="96702" y="974437"/>
            <a:ext cx="9712595" cy="1200329"/>
          </a:xfrm>
          <a:prstGeom prst="rect">
            <a:avLst/>
          </a:prstGeom>
          <a:noFill/>
        </p:spPr>
        <p:txBody>
          <a:bodyPr wrap="square" rtlCol="0">
            <a:spAutoFit/>
          </a:bodyPr>
          <a:lstStyle/>
          <a:p>
            <a:r>
              <a:rPr lang="en-GB" dirty="0"/>
              <a:t>Bridging through 10 is a mental maths strategy used when adding or subtracting two numbers whose total is greater than 10.</a:t>
            </a:r>
          </a:p>
          <a:p>
            <a:endParaRPr lang="en-GB" dirty="0"/>
          </a:p>
          <a:p>
            <a:r>
              <a:rPr lang="en-GB" dirty="0"/>
              <a:t>The same strategy can also be used when bridging through 100, 1000…</a:t>
            </a:r>
          </a:p>
        </p:txBody>
      </p:sp>
      <p:pic>
        <p:nvPicPr>
          <p:cNvPr id="5" name="Picture 4">
            <a:extLst>
              <a:ext uri="{FF2B5EF4-FFF2-40B4-BE49-F238E27FC236}">
                <a16:creationId xmlns:a16="http://schemas.microsoft.com/office/drawing/2014/main" id="{E054159F-1E17-1A44-992C-67907F705964}"/>
              </a:ext>
            </a:extLst>
          </p:cNvPr>
          <p:cNvPicPr>
            <a:picLocks noChangeAspect="1"/>
          </p:cNvPicPr>
          <p:nvPr/>
        </p:nvPicPr>
        <p:blipFill>
          <a:blip r:embed="rId2"/>
          <a:stretch>
            <a:fillRect/>
          </a:stretch>
        </p:blipFill>
        <p:spPr>
          <a:xfrm>
            <a:off x="451555" y="2757089"/>
            <a:ext cx="3939823" cy="3390416"/>
          </a:xfrm>
          <a:prstGeom prst="rect">
            <a:avLst/>
          </a:prstGeom>
        </p:spPr>
      </p:pic>
      <p:pic>
        <p:nvPicPr>
          <p:cNvPr id="6" name="Picture 5">
            <a:extLst>
              <a:ext uri="{FF2B5EF4-FFF2-40B4-BE49-F238E27FC236}">
                <a16:creationId xmlns:a16="http://schemas.microsoft.com/office/drawing/2014/main" id="{3E1393E4-8E07-8C44-AE69-A35A462C1257}"/>
              </a:ext>
            </a:extLst>
          </p:cNvPr>
          <p:cNvPicPr>
            <a:picLocks noChangeAspect="1"/>
          </p:cNvPicPr>
          <p:nvPr/>
        </p:nvPicPr>
        <p:blipFill>
          <a:blip r:embed="rId3"/>
          <a:stretch>
            <a:fillRect/>
          </a:stretch>
        </p:blipFill>
        <p:spPr>
          <a:xfrm>
            <a:off x="5172986" y="2852100"/>
            <a:ext cx="3833245" cy="3390416"/>
          </a:xfrm>
          <a:prstGeom prst="rect">
            <a:avLst/>
          </a:prstGeom>
        </p:spPr>
      </p:pic>
    </p:spTree>
    <p:extLst>
      <p:ext uri="{BB962C8B-B14F-4D97-AF65-F5344CB8AC3E}">
        <p14:creationId xmlns:p14="http://schemas.microsoft.com/office/powerpoint/2010/main" val="2213737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3D796D-4B31-E641-9481-28E617070B3B}"/>
              </a:ext>
            </a:extLst>
          </p:cNvPr>
          <p:cNvSpPr txBox="1"/>
          <p:nvPr/>
        </p:nvSpPr>
        <p:spPr>
          <a:xfrm>
            <a:off x="0" y="26571"/>
            <a:ext cx="7063024" cy="769441"/>
          </a:xfrm>
          <a:prstGeom prst="rect">
            <a:avLst/>
          </a:prstGeom>
          <a:noFill/>
        </p:spPr>
        <p:txBody>
          <a:bodyPr wrap="none" rtlCol="0">
            <a:spAutoFit/>
          </a:bodyPr>
          <a:lstStyle/>
          <a:p>
            <a:r>
              <a:rPr lang="en-GB" sz="4400" dirty="0">
                <a:solidFill>
                  <a:srgbClr val="7030A0"/>
                </a:solidFill>
              </a:rPr>
              <a:t>Commutative Law or Property</a:t>
            </a:r>
          </a:p>
        </p:txBody>
      </p:sp>
      <p:sp>
        <p:nvSpPr>
          <p:cNvPr id="2" name="TextBox 1">
            <a:extLst>
              <a:ext uri="{FF2B5EF4-FFF2-40B4-BE49-F238E27FC236}">
                <a16:creationId xmlns:a16="http://schemas.microsoft.com/office/drawing/2014/main" id="{541C4976-38C2-BC4C-9FF2-82E1AA2E7C43}"/>
              </a:ext>
            </a:extLst>
          </p:cNvPr>
          <p:cNvSpPr txBox="1"/>
          <p:nvPr/>
        </p:nvSpPr>
        <p:spPr>
          <a:xfrm>
            <a:off x="41335" y="933388"/>
            <a:ext cx="9471378" cy="1754326"/>
          </a:xfrm>
          <a:prstGeom prst="rect">
            <a:avLst/>
          </a:prstGeom>
          <a:noFill/>
        </p:spPr>
        <p:txBody>
          <a:bodyPr wrap="square" rtlCol="0">
            <a:spAutoFit/>
          </a:bodyPr>
          <a:lstStyle/>
          <a:p>
            <a:r>
              <a:rPr lang="en-GB" dirty="0"/>
              <a:t>Commutative relates to the word ‘commute’ or ‘move around’.</a:t>
            </a:r>
          </a:p>
          <a:p>
            <a:pPr marL="285750" indent="-285750">
              <a:buFont typeface="Arial" panose="020B0604020202020204" pitchFamily="34" charset="0"/>
              <a:buChar char="•"/>
            </a:pPr>
            <a:endParaRPr lang="en-GB" dirty="0"/>
          </a:p>
          <a:p>
            <a:r>
              <a:rPr lang="en-GB" dirty="0"/>
              <a:t>For addition and multiplication, numbers in a number sentence can be swapped around and the answer will not change.</a:t>
            </a:r>
          </a:p>
          <a:p>
            <a:endParaRPr lang="en-GB" dirty="0"/>
          </a:p>
          <a:p>
            <a:r>
              <a:rPr lang="en-GB" dirty="0"/>
              <a:t>Numbers can be added or multiplied in any order and the answer will not change.</a:t>
            </a:r>
          </a:p>
        </p:txBody>
      </p:sp>
      <p:pic>
        <p:nvPicPr>
          <p:cNvPr id="5" name="Picture 4">
            <a:extLst>
              <a:ext uri="{FF2B5EF4-FFF2-40B4-BE49-F238E27FC236}">
                <a16:creationId xmlns:a16="http://schemas.microsoft.com/office/drawing/2014/main" id="{7C78F102-221B-FB4F-B09D-67BA4909FDAA}"/>
              </a:ext>
            </a:extLst>
          </p:cNvPr>
          <p:cNvPicPr>
            <a:picLocks noChangeAspect="1"/>
          </p:cNvPicPr>
          <p:nvPr/>
        </p:nvPicPr>
        <p:blipFill>
          <a:blip r:embed="rId2"/>
          <a:stretch>
            <a:fillRect/>
          </a:stretch>
        </p:blipFill>
        <p:spPr>
          <a:xfrm>
            <a:off x="2423291" y="3998623"/>
            <a:ext cx="4775200" cy="1752600"/>
          </a:xfrm>
          <a:prstGeom prst="rect">
            <a:avLst/>
          </a:prstGeom>
        </p:spPr>
      </p:pic>
      <p:sp>
        <p:nvSpPr>
          <p:cNvPr id="6" name="TextBox 5">
            <a:extLst>
              <a:ext uri="{FF2B5EF4-FFF2-40B4-BE49-F238E27FC236}">
                <a16:creationId xmlns:a16="http://schemas.microsoft.com/office/drawing/2014/main" id="{3C4D47B3-51F1-4E4F-9FBB-141BB1DE72F9}"/>
              </a:ext>
            </a:extLst>
          </p:cNvPr>
          <p:cNvSpPr txBox="1"/>
          <p:nvPr/>
        </p:nvSpPr>
        <p:spPr>
          <a:xfrm>
            <a:off x="3798229" y="3198167"/>
            <a:ext cx="1640193" cy="461665"/>
          </a:xfrm>
          <a:prstGeom prst="rect">
            <a:avLst/>
          </a:prstGeom>
          <a:noFill/>
        </p:spPr>
        <p:txBody>
          <a:bodyPr wrap="none" rtlCol="0">
            <a:spAutoFit/>
          </a:bodyPr>
          <a:lstStyle/>
          <a:p>
            <a:pPr algn="ctr"/>
            <a:r>
              <a:rPr lang="en-GB" sz="2400" dirty="0"/>
              <a:t>4 x 3 = 3 x 4</a:t>
            </a:r>
          </a:p>
        </p:txBody>
      </p:sp>
    </p:spTree>
    <p:extLst>
      <p:ext uri="{BB962C8B-B14F-4D97-AF65-F5344CB8AC3E}">
        <p14:creationId xmlns:p14="http://schemas.microsoft.com/office/powerpoint/2010/main" val="3612084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3D796D-4B31-E641-9481-28E617070B3B}"/>
              </a:ext>
            </a:extLst>
          </p:cNvPr>
          <p:cNvSpPr txBox="1"/>
          <p:nvPr/>
        </p:nvSpPr>
        <p:spPr>
          <a:xfrm>
            <a:off x="79023" y="68045"/>
            <a:ext cx="7918193" cy="769441"/>
          </a:xfrm>
          <a:prstGeom prst="rect">
            <a:avLst/>
          </a:prstGeom>
          <a:noFill/>
        </p:spPr>
        <p:txBody>
          <a:bodyPr wrap="none" rtlCol="0">
            <a:spAutoFit/>
          </a:bodyPr>
          <a:lstStyle/>
          <a:p>
            <a:r>
              <a:rPr lang="en-GB" sz="4400" dirty="0">
                <a:solidFill>
                  <a:srgbClr val="7030A0"/>
                </a:solidFill>
              </a:rPr>
              <a:t>Concrete, Pictorial, Abstract (CPA)</a:t>
            </a:r>
          </a:p>
        </p:txBody>
      </p:sp>
      <p:sp>
        <p:nvSpPr>
          <p:cNvPr id="2" name="TextBox 1">
            <a:extLst>
              <a:ext uri="{FF2B5EF4-FFF2-40B4-BE49-F238E27FC236}">
                <a16:creationId xmlns:a16="http://schemas.microsoft.com/office/drawing/2014/main" id="{66DAF4FF-A1B9-584E-9C5C-0E85867C2C62}"/>
              </a:ext>
            </a:extLst>
          </p:cNvPr>
          <p:cNvSpPr txBox="1"/>
          <p:nvPr/>
        </p:nvSpPr>
        <p:spPr>
          <a:xfrm>
            <a:off x="79023" y="971899"/>
            <a:ext cx="9460088" cy="5632311"/>
          </a:xfrm>
          <a:prstGeom prst="rect">
            <a:avLst/>
          </a:prstGeom>
          <a:noFill/>
        </p:spPr>
        <p:txBody>
          <a:bodyPr wrap="square" rtlCol="0">
            <a:spAutoFit/>
          </a:bodyPr>
          <a:lstStyle/>
          <a:p>
            <a:r>
              <a:rPr lang="en-GB" dirty="0"/>
              <a:t>The concrete, pictorial, abstract approach is an essential strategy for teaching maths.</a:t>
            </a:r>
          </a:p>
          <a:p>
            <a:endParaRPr lang="en-GB" dirty="0"/>
          </a:p>
          <a:p>
            <a:endParaRPr lang="en-GB" dirty="0"/>
          </a:p>
          <a:p>
            <a:r>
              <a:rPr lang="en-GB" dirty="0">
                <a:solidFill>
                  <a:srgbClr val="7030A0"/>
                </a:solidFill>
              </a:rPr>
              <a:t>Concrete: using physical objects to solve problems.</a:t>
            </a:r>
          </a:p>
          <a:p>
            <a:endParaRPr lang="en-GB" dirty="0">
              <a:solidFill>
                <a:srgbClr val="7030A0"/>
              </a:solidFill>
            </a:endParaRPr>
          </a:p>
          <a:p>
            <a:r>
              <a:rPr lang="en-GB" dirty="0">
                <a:solidFill>
                  <a:srgbClr val="7030A0"/>
                </a:solidFill>
              </a:rPr>
              <a:t>Pictorial: using drawings to solve problems.</a:t>
            </a:r>
          </a:p>
          <a:p>
            <a:endParaRPr lang="en-GB" dirty="0">
              <a:solidFill>
                <a:srgbClr val="7030A0"/>
              </a:solidFill>
            </a:endParaRPr>
          </a:p>
          <a:p>
            <a:r>
              <a:rPr lang="en-GB" dirty="0">
                <a:solidFill>
                  <a:srgbClr val="7030A0"/>
                </a:solidFill>
              </a:rPr>
              <a:t>Abstract: only using numbers and symbols to solve problems.</a:t>
            </a:r>
          </a:p>
          <a:p>
            <a:endParaRPr lang="en-GB" dirty="0"/>
          </a:p>
          <a:p>
            <a:endParaRPr lang="en-GB" dirty="0"/>
          </a:p>
          <a:p>
            <a:r>
              <a:rPr lang="en-GB" dirty="0"/>
              <a:t>Children often start learning about a new maths concept by using concrete manipulatives (counters, Base 10, Numicon…). When they are ready they move on to the next step of solving problems using pictures. Once confident, they will solve problems using only numbers or symbols.</a:t>
            </a:r>
          </a:p>
          <a:p>
            <a:endParaRPr lang="en-GB" dirty="0"/>
          </a:p>
          <a:p>
            <a:r>
              <a:rPr lang="en-GB" dirty="0"/>
              <a:t>Manipulating physical resources helps children understand the relationship between numbers and the real world.</a:t>
            </a:r>
          </a:p>
          <a:p>
            <a:endParaRPr lang="en-GB" dirty="0"/>
          </a:p>
          <a:p>
            <a:r>
              <a:rPr lang="en-GB" dirty="0"/>
              <a:t>Introducing maths concepts using concrete resources is a successful teaching strategy regardless of the age or attainment level of the child. It supports children to have a deeper understanding rather than learning methods by rote.</a:t>
            </a:r>
          </a:p>
        </p:txBody>
      </p:sp>
      <p:pic>
        <p:nvPicPr>
          <p:cNvPr id="3" name="Picture 2">
            <a:extLst>
              <a:ext uri="{FF2B5EF4-FFF2-40B4-BE49-F238E27FC236}">
                <a16:creationId xmlns:a16="http://schemas.microsoft.com/office/drawing/2014/main" id="{5559F2BF-5FEE-2942-A44B-9140F571D504}"/>
              </a:ext>
            </a:extLst>
          </p:cNvPr>
          <p:cNvPicPr>
            <a:picLocks noChangeAspect="1"/>
          </p:cNvPicPr>
          <p:nvPr/>
        </p:nvPicPr>
        <p:blipFill>
          <a:blip r:embed="rId2"/>
          <a:stretch>
            <a:fillRect/>
          </a:stretch>
        </p:blipFill>
        <p:spPr>
          <a:xfrm>
            <a:off x="6148229" y="1648178"/>
            <a:ext cx="3292424" cy="1487311"/>
          </a:xfrm>
          <a:prstGeom prst="rect">
            <a:avLst/>
          </a:prstGeom>
        </p:spPr>
      </p:pic>
    </p:spTree>
    <p:extLst>
      <p:ext uri="{BB962C8B-B14F-4D97-AF65-F5344CB8AC3E}">
        <p14:creationId xmlns:p14="http://schemas.microsoft.com/office/powerpoint/2010/main" val="2716828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3D796D-4B31-E641-9481-28E617070B3B}"/>
              </a:ext>
            </a:extLst>
          </p:cNvPr>
          <p:cNvSpPr txBox="1"/>
          <p:nvPr/>
        </p:nvSpPr>
        <p:spPr>
          <a:xfrm>
            <a:off x="79023" y="68045"/>
            <a:ext cx="8784777" cy="769441"/>
          </a:xfrm>
          <a:prstGeom prst="rect">
            <a:avLst/>
          </a:prstGeom>
          <a:noFill/>
        </p:spPr>
        <p:txBody>
          <a:bodyPr wrap="none" rtlCol="0">
            <a:spAutoFit/>
          </a:bodyPr>
          <a:lstStyle/>
          <a:p>
            <a:r>
              <a:rPr lang="en-GB" sz="4400" dirty="0">
                <a:solidFill>
                  <a:srgbClr val="7030A0"/>
                </a:solidFill>
              </a:rPr>
              <a:t>Concrete, Pictorial, Abstract: Example</a:t>
            </a:r>
          </a:p>
        </p:txBody>
      </p:sp>
      <p:sp>
        <p:nvSpPr>
          <p:cNvPr id="2" name="TextBox 1">
            <a:extLst>
              <a:ext uri="{FF2B5EF4-FFF2-40B4-BE49-F238E27FC236}">
                <a16:creationId xmlns:a16="http://schemas.microsoft.com/office/drawing/2014/main" id="{66DAF4FF-A1B9-584E-9C5C-0E85867C2C62}"/>
              </a:ext>
            </a:extLst>
          </p:cNvPr>
          <p:cNvSpPr txBox="1"/>
          <p:nvPr/>
        </p:nvSpPr>
        <p:spPr>
          <a:xfrm>
            <a:off x="79023" y="837486"/>
            <a:ext cx="9460088" cy="3139321"/>
          </a:xfrm>
          <a:prstGeom prst="rect">
            <a:avLst/>
          </a:prstGeom>
          <a:noFill/>
        </p:spPr>
        <p:txBody>
          <a:bodyPr wrap="square" rtlCol="0">
            <a:spAutoFit/>
          </a:bodyPr>
          <a:lstStyle/>
          <a:p>
            <a:r>
              <a:rPr lang="en-GB" dirty="0"/>
              <a:t>When learning column addition in Year 3, children may start by solving problems using counters or Base 10 (Dienes) and a place value grid. This will support them to understand the concept of exchanging.</a:t>
            </a:r>
          </a:p>
          <a:p>
            <a:endParaRPr lang="en-GB" dirty="0"/>
          </a:p>
          <a:p>
            <a:r>
              <a:rPr lang="en-GB" dirty="0"/>
              <a:t>The resources will be accompanied by pictures of real objects and pictures of maths resources, typically Base Ten followed by place value counters. Finally, the column method will be introduced, initially presented alongside pictures and physical resources. </a:t>
            </a:r>
          </a:p>
          <a:p>
            <a:endParaRPr lang="en-GB" dirty="0"/>
          </a:p>
          <a:p>
            <a:r>
              <a:rPr lang="en-GB" dirty="0"/>
              <a:t>The White Rose worksheets we use for teaching maths follow this strategy. Initial questions often encourage the use of manipulatives, whereas later questions invite children to use abstract methods. </a:t>
            </a:r>
          </a:p>
        </p:txBody>
      </p:sp>
      <p:pic>
        <p:nvPicPr>
          <p:cNvPr id="3" name="Picture 2">
            <a:extLst>
              <a:ext uri="{FF2B5EF4-FFF2-40B4-BE49-F238E27FC236}">
                <a16:creationId xmlns:a16="http://schemas.microsoft.com/office/drawing/2014/main" id="{68F71F01-A313-9A47-8BCB-1B160E302AC3}"/>
              </a:ext>
            </a:extLst>
          </p:cNvPr>
          <p:cNvPicPr>
            <a:picLocks noChangeAspect="1"/>
          </p:cNvPicPr>
          <p:nvPr/>
        </p:nvPicPr>
        <p:blipFill>
          <a:blip r:embed="rId2"/>
          <a:stretch>
            <a:fillRect/>
          </a:stretch>
        </p:blipFill>
        <p:spPr>
          <a:xfrm>
            <a:off x="656517" y="3996101"/>
            <a:ext cx="3728334" cy="2217006"/>
          </a:xfrm>
          <a:prstGeom prst="rect">
            <a:avLst/>
          </a:prstGeom>
        </p:spPr>
      </p:pic>
      <p:pic>
        <p:nvPicPr>
          <p:cNvPr id="5" name="Picture 4">
            <a:extLst>
              <a:ext uri="{FF2B5EF4-FFF2-40B4-BE49-F238E27FC236}">
                <a16:creationId xmlns:a16="http://schemas.microsoft.com/office/drawing/2014/main" id="{A5DB932C-DCF5-B747-9193-D0F228A92F56}"/>
              </a:ext>
            </a:extLst>
          </p:cNvPr>
          <p:cNvPicPr>
            <a:picLocks noChangeAspect="1"/>
          </p:cNvPicPr>
          <p:nvPr/>
        </p:nvPicPr>
        <p:blipFill>
          <a:blip r:embed="rId3"/>
          <a:stretch>
            <a:fillRect/>
          </a:stretch>
        </p:blipFill>
        <p:spPr>
          <a:xfrm>
            <a:off x="5521151" y="3816879"/>
            <a:ext cx="2959412" cy="2448367"/>
          </a:xfrm>
          <a:prstGeom prst="rect">
            <a:avLst/>
          </a:prstGeom>
        </p:spPr>
      </p:pic>
      <p:sp>
        <p:nvSpPr>
          <p:cNvPr id="8" name="TextBox 7">
            <a:extLst>
              <a:ext uri="{FF2B5EF4-FFF2-40B4-BE49-F238E27FC236}">
                <a16:creationId xmlns:a16="http://schemas.microsoft.com/office/drawing/2014/main" id="{ED4209B1-D4D5-5A4B-BA1C-92271D4E6909}"/>
              </a:ext>
            </a:extLst>
          </p:cNvPr>
          <p:cNvSpPr txBox="1"/>
          <p:nvPr/>
        </p:nvSpPr>
        <p:spPr>
          <a:xfrm>
            <a:off x="2050879" y="6241469"/>
            <a:ext cx="5516376" cy="523220"/>
          </a:xfrm>
          <a:prstGeom prst="rect">
            <a:avLst/>
          </a:prstGeom>
          <a:noFill/>
        </p:spPr>
        <p:txBody>
          <a:bodyPr wrap="square" rtlCol="0">
            <a:spAutoFit/>
          </a:bodyPr>
          <a:lstStyle/>
          <a:p>
            <a:pPr algn="ctr"/>
            <a:r>
              <a:rPr lang="en-GB" sz="1400" dirty="0"/>
              <a:t>Abstract column addition represented alongside pictorial representations of Base 10 and place value counters.</a:t>
            </a:r>
          </a:p>
        </p:txBody>
      </p:sp>
    </p:spTree>
    <p:extLst>
      <p:ext uri="{BB962C8B-B14F-4D97-AF65-F5344CB8AC3E}">
        <p14:creationId xmlns:p14="http://schemas.microsoft.com/office/powerpoint/2010/main" val="4010881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FFFB39-7A4C-8C4F-BE2E-E46945EA2D39}"/>
              </a:ext>
            </a:extLst>
          </p:cNvPr>
          <p:cNvPicPr>
            <a:picLocks noChangeAspect="1"/>
          </p:cNvPicPr>
          <p:nvPr/>
        </p:nvPicPr>
        <p:blipFill>
          <a:blip r:embed="rId2"/>
          <a:stretch>
            <a:fillRect/>
          </a:stretch>
        </p:blipFill>
        <p:spPr>
          <a:xfrm>
            <a:off x="310090" y="1079065"/>
            <a:ext cx="3385274" cy="2094279"/>
          </a:xfrm>
          <a:prstGeom prst="rect">
            <a:avLst/>
          </a:prstGeom>
        </p:spPr>
      </p:pic>
      <p:pic>
        <p:nvPicPr>
          <p:cNvPr id="5" name="Picture 4">
            <a:extLst>
              <a:ext uri="{FF2B5EF4-FFF2-40B4-BE49-F238E27FC236}">
                <a16:creationId xmlns:a16="http://schemas.microsoft.com/office/drawing/2014/main" id="{94A448B6-D597-F946-BB8C-1BC73CA84F34}"/>
              </a:ext>
            </a:extLst>
          </p:cNvPr>
          <p:cNvPicPr>
            <a:picLocks noChangeAspect="1"/>
          </p:cNvPicPr>
          <p:nvPr/>
        </p:nvPicPr>
        <p:blipFill>
          <a:blip r:embed="rId3"/>
          <a:stretch>
            <a:fillRect/>
          </a:stretch>
        </p:blipFill>
        <p:spPr>
          <a:xfrm>
            <a:off x="310090" y="3414923"/>
            <a:ext cx="3697893" cy="2619341"/>
          </a:xfrm>
          <a:prstGeom prst="rect">
            <a:avLst/>
          </a:prstGeom>
        </p:spPr>
      </p:pic>
      <p:pic>
        <p:nvPicPr>
          <p:cNvPr id="6" name="Picture 5">
            <a:extLst>
              <a:ext uri="{FF2B5EF4-FFF2-40B4-BE49-F238E27FC236}">
                <a16:creationId xmlns:a16="http://schemas.microsoft.com/office/drawing/2014/main" id="{23D32AD0-F03D-D846-860C-8EB8F06D11DD}"/>
              </a:ext>
            </a:extLst>
          </p:cNvPr>
          <p:cNvPicPr>
            <a:picLocks noChangeAspect="1"/>
          </p:cNvPicPr>
          <p:nvPr/>
        </p:nvPicPr>
        <p:blipFill>
          <a:blip r:embed="rId4"/>
          <a:stretch>
            <a:fillRect/>
          </a:stretch>
        </p:blipFill>
        <p:spPr>
          <a:xfrm>
            <a:off x="4273764" y="880005"/>
            <a:ext cx="3873747" cy="1707507"/>
          </a:xfrm>
          <a:prstGeom prst="rect">
            <a:avLst/>
          </a:prstGeom>
        </p:spPr>
      </p:pic>
      <p:sp>
        <p:nvSpPr>
          <p:cNvPr id="7" name="TextBox 6">
            <a:extLst>
              <a:ext uri="{FF2B5EF4-FFF2-40B4-BE49-F238E27FC236}">
                <a16:creationId xmlns:a16="http://schemas.microsoft.com/office/drawing/2014/main" id="{CBF1A462-8BE4-104D-9B5C-ED94BFE61438}"/>
              </a:ext>
            </a:extLst>
          </p:cNvPr>
          <p:cNvSpPr txBox="1"/>
          <p:nvPr/>
        </p:nvSpPr>
        <p:spPr>
          <a:xfrm>
            <a:off x="4007983" y="3751210"/>
            <a:ext cx="5492310" cy="2031325"/>
          </a:xfrm>
          <a:prstGeom prst="rect">
            <a:avLst/>
          </a:prstGeom>
          <a:noFill/>
        </p:spPr>
        <p:txBody>
          <a:bodyPr wrap="square" rtlCol="0">
            <a:spAutoFit/>
          </a:bodyPr>
          <a:lstStyle/>
          <a:p>
            <a:r>
              <a:rPr lang="en-GB" dirty="0"/>
              <a:t>After working with the physical resources and having explored both pictorial and abstract representations, children will work more independently by completing a worksheet. </a:t>
            </a:r>
          </a:p>
          <a:p>
            <a:endParaRPr lang="en-GB" dirty="0"/>
          </a:p>
          <a:p>
            <a:r>
              <a:rPr lang="en-GB" dirty="0"/>
              <a:t>These example questions from a worksheet demonstrate the small steps CPA approach from pictorial to abstract.</a:t>
            </a:r>
          </a:p>
        </p:txBody>
      </p:sp>
      <p:sp>
        <p:nvSpPr>
          <p:cNvPr id="8" name="TextBox 7">
            <a:extLst>
              <a:ext uri="{FF2B5EF4-FFF2-40B4-BE49-F238E27FC236}">
                <a16:creationId xmlns:a16="http://schemas.microsoft.com/office/drawing/2014/main" id="{0AFC5E9A-A5A5-DE45-AD81-24266AE46D6C}"/>
              </a:ext>
            </a:extLst>
          </p:cNvPr>
          <p:cNvSpPr txBox="1"/>
          <p:nvPr/>
        </p:nvSpPr>
        <p:spPr>
          <a:xfrm>
            <a:off x="915827" y="2865567"/>
            <a:ext cx="726481" cy="307777"/>
          </a:xfrm>
          <a:prstGeom prst="rect">
            <a:avLst/>
          </a:prstGeom>
          <a:noFill/>
        </p:spPr>
        <p:txBody>
          <a:bodyPr wrap="none" rtlCol="0">
            <a:spAutoFit/>
          </a:bodyPr>
          <a:lstStyle/>
          <a:p>
            <a:pPr algn="ctr"/>
            <a:r>
              <a:rPr lang="en-GB" sz="1400" dirty="0"/>
              <a:t>Dienes.</a:t>
            </a:r>
          </a:p>
        </p:txBody>
      </p:sp>
      <p:sp>
        <p:nvSpPr>
          <p:cNvPr id="9" name="TextBox 8">
            <a:extLst>
              <a:ext uri="{FF2B5EF4-FFF2-40B4-BE49-F238E27FC236}">
                <a16:creationId xmlns:a16="http://schemas.microsoft.com/office/drawing/2014/main" id="{19607030-2582-D849-A05A-C2C676F060D3}"/>
              </a:ext>
            </a:extLst>
          </p:cNvPr>
          <p:cNvSpPr txBox="1"/>
          <p:nvPr/>
        </p:nvSpPr>
        <p:spPr>
          <a:xfrm>
            <a:off x="781110" y="6002582"/>
            <a:ext cx="1722396" cy="307777"/>
          </a:xfrm>
          <a:prstGeom prst="rect">
            <a:avLst/>
          </a:prstGeom>
          <a:noFill/>
        </p:spPr>
        <p:txBody>
          <a:bodyPr wrap="none" rtlCol="0">
            <a:spAutoFit/>
          </a:bodyPr>
          <a:lstStyle/>
          <a:p>
            <a:pPr algn="ctr"/>
            <a:r>
              <a:rPr lang="en-GB" sz="1400" dirty="0"/>
              <a:t>Place value counters.</a:t>
            </a:r>
          </a:p>
        </p:txBody>
      </p:sp>
      <p:sp>
        <p:nvSpPr>
          <p:cNvPr id="10" name="TextBox 9">
            <a:extLst>
              <a:ext uri="{FF2B5EF4-FFF2-40B4-BE49-F238E27FC236}">
                <a16:creationId xmlns:a16="http://schemas.microsoft.com/office/drawing/2014/main" id="{5F1236AA-BB96-5B40-8A27-4E7CB1B0624E}"/>
              </a:ext>
            </a:extLst>
          </p:cNvPr>
          <p:cNvSpPr txBox="1"/>
          <p:nvPr/>
        </p:nvSpPr>
        <p:spPr>
          <a:xfrm>
            <a:off x="4010805" y="2897321"/>
            <a:ext cx="5196891" cy="307777"/>
          </a:xfrm>
          <a:prstGeom prst="rect">
            <a:avLst/>
          </a:prstGeom>
          <a:noFill/>
        </p:spPr>
        <p:txBody>
          <a:bodyPr wrap="square" rtlCol="0">
            <a:spAutoFit/>
          </a:bodyPr>
          <a:lstStyle/>
          <a:p>
            <a:pPr algn="ctr"/>
            <a:r>
              <a:rPr lang="en-GB" sz="1400" dirty="0"/>
              <a:t>Abstract questions using only numbers and symbols.</a:t>
            </a:r>
          </a:p>
        </p:txBody>
      </p:sp>
      <p:sp>
        <p:nvSpPr>
          <p:cNvPr id="11" name="TextBox 10">
            <a:extLst>
              <a:ext uri="{FF2B5EF4-FFF2-40B4-BE49-F238E27FC236}">
                <a16:creationId xmlns:a16="http://schemas.microsoft.com/office/drawing/2014/main" id="{52971F31-7A14-774E-A3B3-DDEF2174CD54}"/>
              </a:ext>
            </a:extLst>
          </p:cNvPr>
          <p:cNvSpPr txBox="1"/>
          <p:nvPr/>
        </p:nvSpPr>
        <p:spPr>
          <a:xfrm>
            <a:off x="79023" y="68045"/>
            <a:ext cx="9336851" cy="769441"/>
          </a:xfrm>
          <a:prstGeom prst="rect">
            <a:avLst/>
          </a:prstGeom>
          <a:noFill/>
        </p:spPr>
        <p:txBody>
          <a:bodyPr wrap="none" rtlCol="0">
            <a:spAutoFit/>
          </a:bodyPr>
          <a:lstStyle/>
          <a:p>
            <a:r>
              <a:rPr lang="en-GB" sz="4400" dirty="0">
                <a:solidFill>
                  <a:srgbClr val="7030A0"/>
                </a:solidFill>
              </a:rPr>
              <a:t>Concrete, Pictorial, Abstract: Worksheet</a:t>
            </a:r>
          </a:p>
        </p:txBody>
      </p:sp>
    </p:spTree>
    <p:extLst>
      <p:ext uri="{BB962C8B-B14F-4D97-AF65-F5344CB8AC3E}">
        <p14:creationId xmlns:p14="http://schemas.microsoft.com/office/powerpoint/2010/main" val="2859087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3D796D-4B31-E641-9481-28E617070B3B}"/>
              </a:ext>
            </a:extLst>
          </p:cNvPr>
          <p:cNvSpPr txBox="1"/>
          <p:nvPr/>
        </p:nvSpPr>
        <p:spPr>
          <a:xfrm>
            <a:off x="124178" y="90311"/>
            <a:ext cx="1941557" cy="769441"/>
          </a:xfrm>
          <a:prstGeom prst="rect">
            <a:avLst/>
          </a:prstGeom>
          <a:noFill/>
        </p:spPr>
        <p:txBody>
          <a:bodyPr wrap="none" rtlCol="0">
            <a:spAutoFit/>
          </a:bodyPr>
          <a:lstStyle/>
          <a:p>
            <a:r>
              <a:rPr lang="en-GB" sz="4400" dirty="0">
                <a:solidFill>
                  <a:srgbClr val="7030A0"/>
                </a:solidFill>
              </a:rPr>
              <a:t>Fluency</a:t>
            </a:r>
          </a:p>
        </p:txBody>
      </p:sp>
      <p:sp>
        <p:nvSpPr>
          <p:cNvPr id="2" name="TextBox 1">
            <a:extLst>
              <a:ext uri="{FF2B5EF4-FFF2-40B4-BE49-F238E27FC236}">
                <a16:creationId xmlns:a16="http://schemas.microsoft.com/office/drawing/2014/main" id="{50B95318-A35A-BB41-883C-178040B12FE3}"/>
              </a:ext>
            </a:extLst>
          </p:cNvPr>
          <p:cNvSpPr txBox="1"/>
          <p:nvPr/>
        </p:nvSpPr>
        <p:spPr>
          <a:xfrm>
            <a:off x="124178" y="948690"/>
            <a:ext cx="9381066" cy="5632311"/>
          </a:xfrm>
          <a:prstGeom prst="rect">
            <a:avLst/>
          </a:prstGeom>
          <a:noFill/>
        </p:spPr>
        <p:txBody>
          <a:bodyPr wrap="square" rtlCol="0">
            <a:spAutoFit/>
          </a:bodyPr>
          <a:lstStyle/>
          <a:p>
            <a:r>
              <a:rPr lang="en-GB" dirty="0"/>
              <a:t>The National Curriculum for maths focuses on three areas: fluency, reasoning and problem solving.</a:t>
            </a:r>
          </a:p>
          <a:p>
            <a:endParaRPr lang="en-GB" dirty="0"/>
          </a:p>
          <a:p>
            <a:r>
              <a:rPr lang="en-GB" dirty="0"/>
              <a:t>Fluency involves developing number sense, understanding place value and the relationship between the four operations, and selecting the most efficient method for solving problems. </a:t>
            </a:r>
          </a:p>
          <a:p>
            <a:endParaRPr lang="en-GB" dirty="0"/>
          </a:p>
          <a:p>
            <a:r>
              <a:rPr lang="en-GB" dirty="0"/>
              <a:t>Fluency means being procedurally and conceptually fluent: children understanding what they are doing and, crucially, why.</a:t>
            </a:r>
          </a:p>
          <a:p>
            <a:endParaRPr lang="en-GB" dirty="0"/>
          </a:p>
          <a:p>
            <a:r>
              <a:rPr lang="en-GB" dirty="0"/>
              <a:t>To become fluent children need 'varied and frequent practice’ (National Curriculum). Once introduced to a mathematical concept, such as column addition, children practise it until they are confident with the method. Verbal reasoning, explaining their solutions using maths language, and applying their skills to word problems develops fluency in varied contexts.</a:t>
            </a:r>
          </a:p>
          <a:p>
            <a:endParaRPr lang="en-GB" dirty="0"/>
          </a:p>
          <a:p>
            <a:r>
              <a:rPr lang="en-GB" dirty="0"/>
              <a:t>Developing fluency also involves practising basic maths skills, such as rapidly recalling times table facts and number bonds, and using these to make connections: </a:t>
            </a:r>
          </a:p>
          <a:p>
            <a:endParaRPr lang="en-GB" dirty="0"/>
          </a:p>
          <a:p>
            <a:r>
              <a:rPr lang="en-GB" dirty="0"/>
              <a:t>If I know that 4 + 6 = 10, I also know that 14 + 6 = 20 and 140 + 60 = 200.</a:t>
            </a:r>
          </a:p>
          <a:p>
            <a:endParaRPr lang="en-GB" dirty="0"/>
          </a:p>
          <a:p>
            <a:r>
              <a:rPr lang="en-GB" dirty="0"/>
              <a:t>If I understand this, then I can also subtract, or find the difference:</a:t>
            </a:r>
          </a:p>
          <a:p>
            <a:r>
              <a:rPr lang="en-GB" dirty="0"/>
              <a:t>the difference between 6 and 10 is 4, 10 – 6 = 4.</a:t>
            </a:r>
          </a:p>
        </p:txBody>
      </p:sp>
    </p:spTree>
    <p:extLst>
      <p:ext uri="{BB962C8B-B14F-4D97-AF65-F5344CB8AC3E}">
        <p14:creationId xmlns:p14="http://schemas.microsoft.com/office/powerpoint/2010/main" val="40325778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436</TotalTime>
  <Words>2017</Words>
  <Application>Microsoft Office PowerPoint</Application>
  <PresentationFormat>A4 Paper (210x297 mm)</PresentationFormat>
  <Paragraphs>228</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Abbott</dc:creator>
  <cp:lastModifiedBy>Suzanne Knight</cp:lastModifiedBy>
  <cp:revision>459</cp:revision>
  <dcterms:created xsi:type="dcterms:W3CDTF">2022-03-23T00:13:38Z</dcterms:created>
  <dcterms:modified xsi:type="dcterms:W3CDTF">2022-05-25T10:28:30Z</dcterms:modified>
</cp:coreProperties>
</file>